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0" r:id="rId8"/>
    <p:sldId id="271" r:id="rId9"/>
    <p:sldId id="262" r:id="rId10"/>
    <p:sldId id="263" r:id="rId11"/>
    <p:sldId id="264" r:id="rId12"/>
    <p:sldId id="257" r:id="rId13"/>
    <p:sldId id="265" r:id="rId14"/>
    <p:sldId id="266" r:id="rId15"/>
    <p:sldId id="272" r:id="rId16"/>
    <p:sldId id="268" r:id="rId17"/>
    <p:sldId id="269" r:id="rId18"/>
    <p:sldId id="270"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014684-9F5F-24CC-20E3-4CCCCFF591FD}" v="811" dt="2025-09-17T14:53:07.615"/>
    <p1510:client id="{19617E5F-C9BF-4E0E-36F1-4511A96A10A7}" v="37" dt="2025-09-18T07:52:04.699"/>
    <p1510:client id="{2FB41E0E-9FB8-C449-EAD8-7D2531127EBB}" v="113" dt="2025-09-17T15:03:11.905"/>
    <p1510:client id="{3B507E93-4F85-4F41-9129-2EE9CB041990}" v="1" dt="2025-09-18T08:49:21.262"/>
    <p1510:client id="{49B0321C-9560-CB93-782E-825A427B6302}" v="19" dt="2025-09-18T09:53:57.053"/>
    <p1510:client id="{52157FED-2B8A-C42A-FDFC-024C7AE011C3}" v="6" dt="2025-09-17T22:53:05.800"/>
    <p1510:client id="{55DF49E4-6760-CAAB-8425-68917DF96E71}" v="50" dt="2025-09-18T07:57:48.586"/>
    <p1510:client id="{744744F5-766B-E7A1-C0D7-1444796894C1}" v="149" dt="2025-09-18T09:33:19.648"/>
    <p1510:client id="{82993B04-0288-D707-CF31-07550AFC48D2}" v="16" dt="2025-09-17T15:09:59.684"/>
    <p1510:client id="{BD8CB306-AE04-2632-CA49-A1BD817D45A9}" v="3" dt="2025-09-17T15:08:29.026"/>
    <p1510:client id="{BF79A5BF-AF71-7084-D953-B055B921250C}" v="102" dt="2025-09-17T21:56:25.248"/>
    <p1510:client id="{E9861065-A139-4AF5-9BBA-6355DE069ECB}" v="363" dt="2025-09-18T11:40:08.094"/>
    <p1510:client id="{F035739B-62C1-CAC7-707D-7A50889E6DFD}" v="92" dt="2025-09-18T07:45:10.4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de-D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10.12.2025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4249299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10.12.2025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515967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de-D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10.12.2025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23111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10.12.2025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885912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de-D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10.12.2025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84349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datum 4"/>
          <p:cNvSpPr>
            <a:spLocks noGrp="1"/>
          </p:cNvSpPr>
          <p:nvPr>
            <p:ph type="dt" sz="half" idx="10"/>
          </p:nvPr>
        </p:nvSpPr>
        <p:spPr/>
        <p:txBody>
          <a:bodyPr/>
          <a:lstStyle/>
          <a:p>
            <a:fld id="{CA953BDC-9EAE-49FE-9892-958C9F845175}" type="datetimeFigureOut">
              <a:rPr lang="de-DE" smtClean="0"/>
              <a:t>10.12.2025</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95781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de-D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7" name="Tijdelijke aanduiding voor datum 6"/>
          <p:cNvSpPr>
            <a:spLocks noGrp="1"/>
          </p:cNvSpPr>
          <p:nvPr>
            <p:ph type="dt" sz="half" idx="10"/>
          </p:nvPr>
        </p:nvSpPr>
        <p:spPr/>
        <p:txBody>
          <a:bodyPr/>
          <a:lstStyle/>
          <a:p>
            <a:fld id="{CA953BDC-9EAE-49FE-9892-958C9F845175}" type="datetimeFigureOut">
              <a:rPr lang="de-DE" smtClean="0"/>
              <a:t>10.12.2025</a:t>
            </a:fld>
            <a:endParaRPr lang="de-DE"/>
          </a:p>
        </p:txBody>
      </p:sp>
      <p:sp>
        <p:nvSpPr>
          <p:cNvPr id="8" name="Tijdelijke aanduiding voor voettekst 7"/>
          <p:cNvSpPr>
            <a:spLocks noGrp="1"/>
          </p:cNvSpPr>
          <p:nvPr>
            <p:ph type="ftr" sz="quarter" idx="11"/>
          </p:nvPr>
        </p:nvSpPr>
        <p:spPr/>
        <p:txBody>
          <a:bodyPr/>
          <a:lstStyle/>
          <a:p>
            <a:endParaRPr lang="de-DE"/>
          </a:p>
        </p:txBody>
      </p:sp>
      <p:sp>
        <p:nvSpPr>
          <p:cNvPr id="9" name="Tijdelijke aanduiding voor dianummer 8"/>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414831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datum 2"/>
          <p:cNvSpPr>
            <a:spLocks noGrp="1"/>
          </p:cNvSpPr>
          <p:nvPr>
            <p:ph type="dt" sz="half" idx="10"/>
          </p:nvPr>
        </p:nvSpPr>
        <p:spPr/>
        <p:txBody>
          <a:bodyPr/>
          <a:lstStyle/>
          <a:p>
            <a:fld id="{CA953BDC-9EAE-49FE-9892-958C9F845175}" type="datetimeFigureOut">
              <a:rPr lang="de-DE" smtClean="0"/>
              <a:t>10.12.2025</a:t>
            </a:fld>
            <a:endParaRPr lang="de-DE"/>
          </a:p>
        </p:txBody>
      </p:sp>
      <p:sp>
        <p:nvSpPr>
          <p:cNvPr id="4" name="Tijdelijke aanduiding voor voettekst 3"/>
          <p:cNvSpPr>
            <a:spLocks noGrp="1"/>
          </p:cNvSpPr>
          <p:nvPr>
            <p:ph type="ftr" sz="quarter" idx="11"/>
          </p:nvPr>
        </p:nvSpPr>
        <p:spPr/>
        <p:txBody>
          <a:bodyPr/>
          <a:lstStyle/>
          <a:p>
            <a:endParaRPr lang="de-DE"/>
          </a:p>
        </p:txBody>
      </p:sp>
      <p:sp>
        <p:nvSpPr>
          <p:cNvPr id="5" name="Tijdelijke aanduiding voor dianummer 4"/>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93778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A953BDC-9EAE-49FE-9892-958C9F845175}" type="datetimeFigureOut">
              <a:rPr lang="de-DE" smtClean="0"/>
              <a:t>10.12.2025</a:t>
            </a:fld>
            <a:endParaRPr lang="de-DE"/>
          </a:p>
        </p:txBody>
      </p:sp>
      <p:sp>
        <p:nvSpPr>
          <p:cNvPr id="3" name="Tijdelijke aanduiding voor voettekst 2"/>
          <p:cNvSpPr>
            <a:spLocks noGrp="1"/>
          </p:cNvSpPr>
          <p:nvPr>
            <p:ph type="ftr" sz="quarter" idx="11"/>
          </p:nvPr>
        </p:nvSpPr>
        <p:spPr/>
        <p:txBody>
          <a:bodyPr/>
          <a:lstStyle/>
          <a:p>
            <a:endParaRPr lang="de-DE"/>
          </a:p>
        </p:txBody>
      </p:sp>
      <p:sp>
        <p:nvSpPr>
          <p:cNvPr id="4" name="Tijdelijke aanduiding voor dianummer 3"/>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34960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10.12.2025</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256838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10.12.2025</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8429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de-D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953BDC-9EAE-49FE-9892-958C9F845175}" type="datetimeFigureOut">
              <a:rPr lang="de-DE" smtClean="0"/>
              <a:t>10.12.2025</a:t>
            </a:fld>
            <a:endParaRPr lang="de-D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D814C8-F66B-4915-9FEC-D62A1DED085F}" type="slidenum">
              <a:rPr lang="de-DE" smtClean="0"/>
              <a:t>‹#›</a:t>
            </a:fld>
            <a:endParaRPr lang="de-DE"/>
          </a:p>
        </p:txBody>
      </p:sp>
    </p:spTree>
    <p:extLst>
      <p:ext uri="{BB962C8B-B14F-4D97-AF65-F5344CB8AC3E}">
        <p14:creationId xmlns:p14="http://schemas.microsoft.com/office/powerpoint/2010/main" val="171054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cashcow.nl/category/beurzen/" TargetMode="External"/><Relationship Id="rId13" Type="http://schemas.openxmlformats.org/officeDocument/2006/relationships/hyperlink" Target="https://www.dnb.nl/thema-s/actuele-economische-vraagstukken/woningmarkt/onze-hoge-hypotheekschulden-risico-s-en-oplossingen?utm_source=chatgpt.com" TargetMode="External"/><Relationship Id="rId18" Type="http://schemas.openxmlformats.org/officeDocument/2006/relationships/hyperlink" Target="https://www.afm.nl/nl-nl/consumenten/actueel/2021/december/2-miljoen-mensen-aan-beleggen#:~:text=Het%20aantal%20beleggende%20huishoudens%20is,Markten%20(AFM)%20jaarlijks%20publiceert" TargetMode="External"/><Relationship Id="rId3" Type="http://schemas.openxmlformats.org/officeDocument/2006/relationships/hyperlink" Target="https://www.dnb.nl/algemeen-nieuws/statistiek/2024/beleggende-huishoudens-schieten-uit-de-startblokken-in-2024-11-3-miljard-winst/?utm_source=chatgpt.com" TargetMode="External"/><Relationship Id="rId21" Type="http://schemas.openxmlformats.org/officeDocument/2006/relationships/hyperlink" Target="https://bieb.knab.nl/nieuws/onderzoek-hypotheekaanvragen-met-nhg-gestegen" TargetMode="External"/><Relationship Id="rId7" Type="http://schemas.openxmlformats.org/officeDocument/2006/relationships/hyperlink" Target="https://www.beurs.nl/Artikel/829537/TA-column-Nico-Bakker-AEX-index-in-zwabberig-koersritme.aspx" TargetMode="External"/><Relationship Id="rId12" Type="http://schemas.openxmlformats.org/officeDocument/2006/relationships/hyperlink" Target="https://www.nvm.nl/wonen/marktinformatie/?_gl=1*eq5bm7*_up*MQ..*_ga*Njg1MjM0MDgzLjE3NTgxMTg2NjY.*_ga_JKVCRJCQ0N*czE3NTgxMTg2NjQkbzEkZzAkdDE3NTgxMTg2NjQkajYwJGwwJGgw&amp;gclid=Cj0KCQjwuKnGBhD5ARIsAD19RsaHsPN1GIvBwFNm2m-u7ROip5AHPq7U2bpycDTvqErXMMm0cNjuaDwaAir6EALw_wcB&amp;gbraid=0AAAAACp6PwpyYI2DddDO65am3qEOc9lbv" TargetMode="External"/><Relationship Id="rId17" Type="http://schemas.openxmlformats.org/officeDocument/2006/relationships/hyperlink" Target="https://www.afm.nl/nl-nl/professionals/nieuws/2021/december/consumentenmonitor-najaar-2021" TargetMode="External"/><Relationship Id="rId25" Type="http://schemas.openxmlformats.org/officeDocument/2006/relationships/hyperlink" Target="https://www.finner.nl/beleggen/kies-de-beste-beleggingsadviseur?utm_sourse" TargetMode="External"/><Relationship Id="rId2" Type="http://schemas.openxmlformats.org/officeDocument/2006/relationships/hyperlink" Target="https://www.afm.nl/~/profmedia/files/rapporten/2025/consumentenmonitor-hypotheekbezitters-q4-2024.pdf?utm_source=chatgpt.com" TargetMode="External"/><Relationship Id="rId16" Type="http://schemas.openxmlformats.org/officeDocument/2006/relationships/hyperlink" Target="https://www.hypotheker.nl/actueel/persberichten/aantal-hypotheekaanvragen-door-starters-blijft-flink-stijgen-in-derde-kwartaal/?utm_source=chatgpt.com" TargetMode="External"/><Relationship Id="rId20" Type="http://schemas.openxmlformats.org/officeDocument/2006/relationships/hyperlink" Target="https://www.adfiz.nl/nieuws/afm-presenteert-resultaten-onderzoek-kwaliteit-hypotheekadvies" TargetMode="External"/><Relationship Id="rId1" Type="http://schemas.openxmlformats.org/officeDocument/2006/relationships/slideLayout" Target="../slideLayouts/slideLayout2.xml"/><Relationship Id="rId6" Type="http://schemas.openxmlformats.org/officeDocument/2006/relationships/hyperlink" Target="https://www.rijksoverheid.nl/actueel/nieuws/2024/11/05/leennormen-in-2025-geen-grote-wijzigingen.-de-meeste-huishoudens-die-hun-inkomen-zien-stijgen-kunnen-wat-meer-lenen-voor-aankoop-woning?utm_source=chatgpt.com" TargetMode="External"/><Relationship Id="rId11" Type="http://schemas.openxmlformats.org/officeDocument/2006/relationships/hyperlink" Target="https://www.nvm.nl/media/eg3pnqyn/bijlage-1-analyse-woningmarkt-2e-kwartaal-2025.pdf?_gl=1*1mccd6y*_up*MQ..&amp;gclid=Cj0KCQjwh5vFBhCyARIsAHBx2ww2OIkFjk03PlrJ-UGHxAfn_1rzIhNGscgY0Dcio1-uAdAdrOq54cAaAghYEALw_wcB&amp;gbraid=0AAAAACp6Pwrrnebg2o0NbnW9izsFzbjS0" TargetMode="External"/><Relationship Id="rId24" Type="http://schemas.openxmlformats.org/officeDocument/2006/relationships/hyperlink" Target="https://www.dnb.nl/statistieken/dashboards/woninghypotheken/omvang-en-verdeling-hypotheekmarkt?utm_source" TargetMode="External"/><Relationship Id="rId5" Type="http://schemas.openxmlformats.org/officeDocument/2006/relationships/hyperlink" Target="https://www.nibud.nl/onderzoeksrapporten/rapport-advies-hypotheeknormen-2025-nibud-2024/?utm_source=chatgpt.com" TargetMode="External"/><Relationship Id="rId15" Type="http://schemas.openxmlformats.org/officeDocument/2006/relationships/hyperlink" Target="https://www.nu.nl/economie/6278588/risico-op-restschulden-bij-aflossingsvrije-hypotheken-wordt-kleiner.html?utm_source=chatgpt.com" TargetMode="External"/><Relationship Id="rId23" Type="http://schemas.openxmlformats.org/officeDocument/2006/relationships/hyperlink" Target="https://www.banken.nl/nieuws/25467/dominantie-banken-in-hypotheeksector-groeit-door?utm_source=chatgpt.com" TargetMode="External"/><Relationship Id="rId10" Type="http://schemas.openxmlformats.org/officeDocument/2006/relationships/hyperlink" Target="https://www.dnb.nl/actuele-economische-vraagstukken/woningmarkt/" TargetMode="External"/><Relationship Id="rId19" Type="http://schemas.openxmlformats.org/officeDocument/2006/relationships/hyperlink" Target="https://banken.nl/nieuws/23069/oproep-afm-blijkt-effectief-aantal-klanten-met-verhoogd-risico-bij-aflossingsvrije-hypotheek-neemt-af" TargetMode="External"/><Relationship Id="rId4" Type="http://schemas.openxmlformats.org/officeDocument/2006/relationships/hyperlink" Target="https://www.finner.nl/vermogensbeheer/rendement-vermogensbeheer?utm_source=chatgpt.com" TargetMode="External"/><Relationship Id="rId9" Type="http://schemas.openxmlformats.org/officeDocument/2006/relationships/hyperlink" Target="https://www.abnamro.nl/nl/prive/beleggen/de-risicos-van-beleggen.html" TargetMode="External"/><Relationship Id="rId14" Type="http://schemas.openxmlformats.org/officeDocument/2006/relationships/hyperlink" Target="https://www.nhg.nl/nhg-actueel/woonlasten-bron-van-zorgen-onder-woningeigenaren-1?utm_source=chatgpt.com" TargetMode="External"/><Relationship Id="rId22" Type="http://schemas.openxmlformats.org/officeDocument/2006/relationships/hyperlink" Target="https://www.zekervangeld.nl/nieuws/87-procent-nederlanders-vindt-online-inzicht-in-hypotheek-een-basisvoorwaard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41" name="Freeform: Shape 40">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Rectangle 43">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Isosceles Triangle 45">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Afbeelding 6" descr="Afbeelding met tekst, schermopname, Lettertype, diagram&#10;&#10;Door AI gegenereerde inhoud is mogelijk onjuist.">
            <a:extLst>
              <a:ext uri="{FF2B5EF4-FFF2-40B4-BE49-F238E27FC236}">
                <a16:creationId xmlns:a16="http://schemas.microsoft.com/office/drawing/2014/main" id="{071B185E-A241-06C6-E779-3EBC73DB145C}"/>
              </a:ext>
            </a:extLst>
          </p:cNvPr>
          <p:cNvPicPr>
            <a:picLocks noChangeAspect="1"/>
          </p:cNvPicPr>
          <p:nvPr/>
        </p:nvPicPr>
        <p:blipFill>
          <a:blip r:embed="rId2"/>
          <a:stretch>
            <a:fillRect/>
          </a:stretch>
        </p:blipFill>
        <p:spPr>
          <a:xfrm>
            <a:off x="643467" y="961729"/>
            <a:ext cx="10905066" cy="4934541"/>
          </a:xfrm>
          <a:prstGeom prst="rect">
            <a:avLst/>
          </a:prstGeom>
          <a:ln>
            <a:noFill/>
          </a:ln>
        </p:spPr>
      </p:pic>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81DC0259-0E7B-EEB4-7E69-5E650F313B88}"/>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Customer </a:t>
            </a:r>
            <a:r>
              <a:rPr lang="nl-NL" sz="3600" err="1">
                <a:solidFill>
                  <a:schemeClr val="tx2"/>
                </a:solidFill>
              </a:rPr>
              <a:t>needs</a:t>
            </a:r>
            <a:r>
              <a:rPr lang="nl-NL" sz="3600">
                <a:solidFill>
                  <a:schemeClr val="tx2"/>
                </a:solidFill>
              </a:rPr>
              <a:t> </a:t>
            </a:r>
            <a:br>
              <a:rPr lang="nl-NL" sz="3600">
                <a:solidFill>
                  <a:schemeClr val="tx2"/>
                </a:solidFill>
              </a:rPr>
            </a:br>
            <a:r>
              <a:rPr lang="nl-NL" sz="3600">
                <a:solidFill>
                  <a:schemeClr val="tx2"/>
                </a:solidFill>
              </a:rPr>
              <a:t>Hypotheken </a:t>
            </a:r>
          </a:p>
        </p:txBody>
      </p:sp>
      <p:sp>
        <p:nvSpPr>
          <p:cNvPr id="3" name="Tijdelijke aanduiding voor inhoud 2">
            <a:extLst>
              <a:ext uri="{FF2B5EF4-FFF2-40B4-BE49-F238E27FC236}">
                <a16:creationId xmlns:a16="http://schemas.microsoft.com/office/drawing/2014/main" id="{A9ADE044-D67B-B44B-D8A6-B0063E3A0154}"/>
              </a:ext>
            </a:extLst>
          </p:cNvPr>
          <p:cNvSpPr>
            <a:spLocks noGrp="1"/>
          </p:cNvSpPr>
          <p:nvPr>
            <p:ph idx="1"/>
          </p:nvPr>
        </p:nvSpPr>
        <p:spPr>
          <a:xfrm>
            <a:off x="6330696" y="813816"/>
            <a:ext cx="5221224" cy="5230368"/>
          </a:xfrm>
        </p:spPr>
        <p:txBody>
          <a:bodyPr vert="horz" lIns="91440" tIns="45720" rIns="91440" bIns="45720" rtlCol="0" anchor="ctr">
            <a:normAutofit/>
          </a:bodyPr>
          <a:lstStyle/>
          <a:p>
            <a:pPr marL="0" indent="0">
              <a:buNone/>
            </a:pPr>
            <a:r>
              <a:rPr lang="nl-NL" sz="1400" b="1">
                <a:solidFill>
                  <a:schemeClr val="tx2"/>
                </a:solidFill>
                <a:ea typeface="+mn-lt"/>
                <a:cs typeface="+mn-lt"/>
              </a:rPr>
              <a:t>Betaalbaarheid en passend advies:</a:t>
            </a:r>
            <a:endParaRPr lang="nl-NL" sz="1400">
              <a:solidFill>
                <a:schemeClr val="tx2"/>
              </a:solidFill>
              <a:ea typeface="+mn-lt"/>
              <a:cs typeface="+mn-lt"/>
            </a:endParaRPr>
          </a:p>
          <a:p>
            <a:r>
              <a:rPr lang="nl-NL" sz="1400">
                <a:solidFill>
                  <a:schemeClr val="tx2"/>
                </a:solidFill>
                <a:ea typeface="+mn-lt"/>
                <a:cs typeface="+mn-lt"/>
              </a:rPr>
              <a:t>Klanten willen dat de hypotheek echt past bij hun financiële situatie, nu en in de toekomst.</a:t>
            </a:r>
            <a:endParaRPr lang="nl-NL" sz="1400">
              <a:solidFill>
                <a:schemeClr val="tx2"/>
              </a:solidFill>
            </a:endParaRPr>
          </a:p>
          <a:p>
            <a:pPr marL="0" indent="0">
              <a:buNone/>
            </a:pPr>
            <a:r>
              <a:rPr lang="nl-NL" sz="1400" b="1">
                <a:solidFill>
                  <a:schemeClr val="tx2"/>
                </a:solidFill>
                <a:ea typeface="+mn-lt"/>
                <a:cs typeface="+mn-lt"/>
              </a:rPr>
              <a:t>Duidelijke informatie en transparantie</a:t>
            </a:r>
            <a:r>
              <a:rPr lang="nl-NL" sz="1400">
                <a:solidFill>
                  <a:schemeClr val="tx2"/>
                </a:solidFill>
                <a:ea typeface="+mn-lt"/>
                <a:cs typeface="+mn-lt"/>
              </a:rPr>
              <a:t> </a:t>
            </a:r>
          </a:p>
          <a:p>
            <a:r>
              <a:rPr lang="nl-NL" sz="1400">
                <a:solidFill>
                  <a:schemeClr val="tx2"/>
                </a:solidFill>
                <a:ea typeface="+mn-lt"/>
                <a:cs typeface="+mn-lt"/>
              </a:rPr>
              <a:t>Mensen hechten waarde aan heldere uitleg over rente, aflossing, leningsvoorwaarden en risico’s.</a:t>
            </a:r>
            <a:endParaRPr lang="nl-NL" sz="1400">
              <a:solidFill>
                <a:schemeClr val="tx2"/>
              </a:solidFill>
            </a:endParaRPr>
          </a:p>
          <a:p>
            <a:pPr marL="0" indent="0">
              <a:buNone/>
            </a:pPr>
            <a:r>
              <a:rPr lang="nl-NL" sz="1400" b="1">
                <a:solidFill>
                  <a:schemeClr val="tx2"/>
                </a:solidFill>
                <a:ea typeface="+mn-lt"/>
                <a:cs typeface="+mn-lt"/>
              </a:rPr>
              <a:t>Continu inzicht en online toegang tot de hypotheek</a:t>
            </a:r>
            <a:r>
              <a:rPr lang="nl-NL" sz="1400">
                <a:solidFill>
                  <a:schemeClr val="tx2"/>
                </a:solidFill>
                <a:ea typeface="+mn-lt"/>
                <a:cs typeface="+mn-lt"/>
              </a:rPr>
              <a:t> </a:t>
            </a:r>
          </a:p>
          <a:p>
            <a:r>
              <a:rPr lang="nl-NL" sz="1400">
                <a:solidFill>
                  <a:schemeClr val="tx2"/>
                </a:solidFill>
                <a:ea typeface="+mn-lt"/>
                <a:cs typeface="+mn-lt"/>
              </a:rPr>
              <a:t>Hypotheekeigenaren vinden het belangrijk dat ze online inzicht hebben in hun hypotheekstatus en de gevolgen van keuzes zoals verduurzaming.</a:t>
            </a:r>
            <a:endParaRPr lang="nl-NL" sz="1400">
              <a:solidFill>
                <a:schemeClr val="tx2"/>
              </a:solidFill>
            </a:endParaRPr>
          </a:p>
          <a:p>
            <a:pPr marL="0" indent="0">
              <a:buNone/>
            </a:pPr>
            <a:r>
              <a:rPr lang="nl-NL" sz="1400" b="1">
                <a:solidFill>
                  <a:schemeClr val="tx2"/>
                </a:solidFill>
                <a:ea typeface="+mn-lt"/>
                <a:cs typeface="+mn-lt"/>
              </a:rPr>
              <a:t>Zekerheid via garanties zoals de NHG</a:t>
            </a:r>
            <a:r>
              <a:rPr lang="nl-NL" sz="1400">
                <a:solidFill>
                  <a:schemeClr val="tx2"/>
                </a:solidFill>
                <a:ea typeface="+mn-lt"/>
                <a:cs typeface="+mn-lt"/>
              </a:rPr>
              <a:t> </a:t>
            </a:r>
          </a:p>
          <a:p>
            <a:r>
              <a:rPr lang="nl-NL" sz="1400">
                <a:solidFill>
                  <a:schemeClr val="tx2"/>
                </a:solidFill>
                <a:ea typeface="+mn-lt"/>
                <a:cs typeface="+mn-lt"/>
              </a:rPr>
              <a:t>Veel huizenkopers kiezen voor de Nationale Hypotheek Garantie om zich te beschermen tegen restschuld of financiële tegenslag.</a:t>
            </a:r>
            <a:endParaRPr lang="nl-NL" sz="1400">
              <a:solidFill>
                <a:schemeClr val="tx2"/>
              </a:solidFill>
            </a:endParaRPr>
          </a:p>
          <a:p>
            <a:pPr marL="0" indent="0">
              <a:buNone/>
            </a:pPr>
            <a:r>
              <a:rPr lang="nl-NL" sz="1400" b="1">
                <a:solidFill>
                  <a:schemeClr val="tx2"/>
                </a:solidFill>
                <a:ea typeface="+mn-lt"/>
                <a:cs typeface="+mn-lt"/>
              </a:rPr>
              <a:t>Nazorg en begeleiding bij veranderende omstandigheden</a:t>
            </a:r>
            <a:r>
              <a:rPr lang="nl-NL" sz="1400">
                <a:solidFill>
                  <a:schemeClr val="tx2"/>
                </a:solidFill>
                <a:ea typeface="+mn-lt"/>
                <a:cs typeface="+mn-lt"/>
              </a:rPr>
              <a:t> </a:t>
            </a:r>
          </a:p>
          <a:p>
            <a:r>
              <a:rPr lang="nl-NL" sz="1400">
                <a:solidFill>
                  <a:schemeClr val="tx2"/>
                </a:solidFill>
                <a:ea typeface="+mn-lt"/>
                <a:cs typeface="+mn-lt"/>
              </a:rPr>
              <a:t>Klanten vinden het belangrijk dat hun adviseur meedenkt bij wijzigingen zoals renteherziening, verhuizing of inkomensveranderingen.</a:t>
            </a:r>
            <a:endParaRPr lang="nl-NL" sz="1400">
              <a:solidFill>
                <a:schemeClr val="tx2"/>
              </a:solidFill>
            </a:endParaRPr>
          </a:p>
          <a:p>
            <a:endParaRPr lang="nl-NL" sz="1500">
              <a:solidFill>
                <a:schemeClr val="tx2"/>
              </a:solidFill>
            </a:endParaRPr>
          </a:p>
        </p:txBody>
      </p:sp>
    </p:spTree>
    <p:extLst>
      <p:ext uri="{BB962C8B-B14F-4D97-AF65-F5344CB8AC3E}">
        <p14:creationId xmlns:p14="http://schemas.microsoft.com/office/powerpoint/2010/main" val="2551023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420CE8BD-C1B3-5894-86AD-7990B6EFDEC7}"/>
              </a:ext>
            </a:extLst>
          </p:cNvPr>
          <p:cNvSpPr>
            <a:spLocks noGrp="1"/>
          </p:cNvSpPr>
          <p:nvPr>
            <p:ph type="title"/>
          </p:nvPr>
        </p:nvSpPr>
        <p:spPr>
          <a:xfrm>
            <a:off x="804672" y="1243013"/>
            <a:ext cx="3855720" cy="4371974"/>
          </a:xfrm>
        </p:spPr>
        <p:txBody>
          <a:bodyPr>
            <a:normAutofit/>
          </a:bodyPr>
          <a:lstStyle/>
          <a:p>
            <a:r>
              <a:rPr lang="nl-NL" sz="3600">
                <a:solidFill>
                  <a:schemeClr val="tx2"/>
                </a:solidFill>
              </a:rPr>
              <a:t>Customer </a:t>
            </a:r>
            <a:r>
              <a:rPr lang="nl-NL" sz="3600" err="1">
                <a:solidFill>
                  <a:schemeClr val="tx2"/>
                </a:solidFill>
              </a:rPr>
              <a:t>needs</a:t>
            </a:r>
            <a:r>
              <a:rPr lang="nl-NL" sz="3600">
                <a:solidFill>
                  <a:schemeClr val="tx2"/>
                </a:solidFill>
              </a:rPr>
              <a:t> </a:t>
            </a:r>
            <a:br>
              <a:rPr lang="nl-NL" sz="3600">
                <a:solidFill>
                  <a:schemeClr val="tx2"/>
                </a:solidFill>
              </a:rPr>
            </a:br>
            <a:r>
              <a:rPr lang="nl-NL" sz="3600">
                <a:solidFill>
                  <a:schemeClr val="tx2"/>
                </a:solidFill>
              </a:rPr>
              <a:t>Beleggen </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B2EC4156-4345-C7A4-96F6-64F0F64E4B8E}"/>
              </a:ext>
            </a:extLst>
          </p:cNvPr>
          <p:cNvSpPr>
            <a:spLocks noGrp="1"/>
          </p:cNvSpPr>
          <p:nvPr>
            <p:ph idx="1"/>
          </p:nvPr>
        </p:nvSpPr>
        <p:spPr>
          <a:xfrm>
            <a:off x="7272587" y="849124"/>
            <a:ext cx="4919108" cy="5374696"/>
          </a:xfrm>
        </p:spPr>
        <p:txBody>
          <a:bodyPr vert="horz" lIns="91440" tIns="45720" rIns="91440" bIns="45720" rtlCol="0" anchor="ctr">
            <a:normAutofit fontScale="92500" lnSpcReduction="20000"/>
          </a:bodyPr>
          <a:lstStyle/>
          <a:p>
            <a:pPr marL="0" indent="0">
              <a:buNone/>
            </a:pPr>
            <a:r>
              <a:rPr lang="nl-NL" sz="1500" b="1">
                <a:solidFill>
                  <a:schemeClr val="tx2"/>
                </a:solidFill>
              </a:rPr>
              <a:t>Rendement en vermogensgroei:</a:t>
            </a:r>
            <a:r>
              <a:rPr lang="nl-NL" sz="1500">
                <a:solidFill>
                  <a:schemeClr val="tx2"/>
                </a:solidFill>
              </a:rPr>
              <a:t> </a:t>
            </a:r>
            <a:endParaRPr lang="en-US" sz="1500">
              <a:solidFill>
                <a:schemeClr val="tx2"/>
              </a:solidFill>
            </a:endParaRPr>
          </a:p>
          <a:p>
            <a:r>
              <a:rPr lang="nl-NL" sz="1500">
                <a:solidFill>
                  <a:schemeClr val="tx2"/>
                </a:solidFill>
                <a:ea typeface="+mn-lt"/>
                <a:cs typeface="+mn-lt"/>
              </a:rPr>
              <a:t>Voor driekwart (76%) van de startende beleggers was de behoefte aan meer rendement een reden om te starten met beleggen. Dit is een toename ten opzichte van vorig jaar, toen had deze reden voor twee derde (66%) een grote of doorslaggevende rol om te beginnen met beleggen. </a:t>
            </a:r>
            <a:endParaRPr lang="en-US" sz="1500">
              <a:solidFill>
                <a:schemeClr val="tx2"/>
              </a:solidFill>
            </a:endParaRPr>
          </a:p>
          <a:p>
            <a:pPr marL="0" indent="0">
              <a:buNone/>
            </a:pPr>
            <a:r>
              <a:rPr lang="nl-NL" sz="1500" b="1">
                <a:solidFill>
                  <a:schemeClr val="tx2"/>
                </a:solidFill>
              </a:rPr>
              <a:t>Risicobeheersing</a:t>
            </a:r>
            <a:r>
              <a:rPr lang="nl-NL" sz="1500">
                <a:solidFill>
                  <a:schemeClr val="tx2"/>
                </a:solidFill>
              </a:rPr>
              <a:t>: </a:t>
            </a:r>
            <a:endParaRPr lang="en-US" sz="1500">
              <a:solidFill>
                <a:schemeClr val="tx2"/>
              </a:solidFill>
            </a:endParaRPr>
          </a:p>
          <a:p>
            <a:r>
              <a:rPr lang="nl-NL" sz="1500">
                <a:solidFill>
                  <a:schemeClr val="tx2"/>
                </a:solidFill>
              </a:rPr>
              <a:t>De voornaamste redenen om te beleggen zijn vermogensopbouw en rendement, aldus beleggers.</a:t>
            </a:r>
          </a:p>
          <a:p>
            <a:pPr marL="0" indent="0">
              <a:buNone/>
            </a:pPr>
            <a:r>
              <a:rPr lang="nl-NL" sz="1500" b="1">
                <a:solidFill>
                  <a:schemeClr val="tx2"/>
                </a:solidFill>
              </a:rPr>
              <a:t>Toename zelfstandig beleggen: </a:t>
            </a:r>
            <a:endParaRPr lang="en-US" sz="1500">
              <a:solidFill>
                <a:schemeClr val="tx2"/>
              </a:solidFill>
            </a:endParaRPr>
          </a:p>
          <a:p>
            <a:r>
              <a:rPr lang="nl-NL" sz="1500">
                <a:solidFill>
                  <a:schemeClr val="tx2"/>
                </a:solidFill>
                <a:ea typeface="+mn-lt"/>
                <a:cs typeface="+mn-lt"/>
              </a:rPr>
              <a:t>Net als in eerdere jaren is zelfstandig beleggen voor de meerderheid (62%) van alle beleggers de belangrijkste wijze van beleggen. Onder startende beleggers is het aandeel van zelfstandig beleggen als belangrijkste beleggingswijze zelfs nog iets hoger (66%). Dit is opnieuw een flinke toename ten opzichte van het jaar ervoor.</a:t>
            </a:r>
          </a:p>
          <a:p>
            <a:pPr marL="0" indent="0">
              <a:buNone/>
            </a:pPr>
            <a:r>
              <a:rPr lang="nl-NL" sz="1500" b="1">
                <a:solidFill>
                  <a:schemeClr val="tx2"/>
                </a:solidFill>
              </a:rPr>
              <a:t>Gebruik van apps: </a:t>
            </a:r>
            <a:endParaRPr lang="nl-NL" sz="1500">
              <a:solidFill>
                <a:schemeClr val="tx2"/>
              </a:solidFill>
            </a:endParaRPr>
          </a:p>
          <a:p>
            <a:r>
              <a:rPr lang="nl-NL" sz="1500">
                <a:solidFill>
                  <a:schemeClr val="tx2"/>
                </a:solidFill>
                <a:ea typeface="+mn-lt"/>
                <a:cs typeface="+mn-lt"/>
              </a:rPr>
              <a:t>Er wordt in vergelijking met 2020 vaker gebruik gemaakt van een app om transacties uit te voeren (2021: 31%; 2020: 24%). Met name jongeren (18-34 jaar: 56%; 35-44 jaar: 34%; 45-54 jaar: 35%; 55+ jaar: 16%) en startende beleggers (54% vs. ervaren beleggers: 26%) gebruiken deze vaak.</a:t>
            </a:r>
            <a:endParaRPr lang="en-US" sz="1500">
              <a:solidFill>
                <a:schemeClr val="tx2"/>
              </a:solidFill>
            </a:endParaRPr>
          </a:p>
          <a:p>
            <a:pPr marL="0" indent="0">
              <a:buNone/>
            </a:pPr>
            <a:r>
              <a:rPr lang="nl-NL" sz="1500" b="1">
                <a:solidFill>
                  <a:schemeClr val="tx2"/>
                </a:solidFill>
              </a:rPr>
              <a:t>Duurzaamheid: </a:t>
            </a:r>
            <a:endParaRPr lang="en-US" sz="1500">
              <a:solidFill>
                <a:schemeClr val="tx2"/>
              </a:solidFill>
            </a:endParaRPr>
          </a:p>
          <a:p>
            <a:r>
              <a:rPr lang="nl-NL" sz="1500">
                <a:solidFill>
                  <a:schemeClr val="tx2"/>
                </a:solidFill>
              </a:rPr>
              <a:t>Groeiende vraag naar maatschappelijk verantwoord beleggen.</a:t>
            </a:r>
            <a:endParaRPr lang="en-US" sz="1500">
              <a:solidFill>
                <a:schemeClr val="tx2"/>
              </a:solidFill>
            </a:endParaRPr>
          </a:p>
          <a:p>
            <a:endParaRPr lang="nl-NL" sz="1100">
              <a:solidFill>
                <a:schemeClr val="tx2"/>
              </a:solidFill>
            </a:endParaRPr>
          </a:p>
        </p:txBody>
      </p:sp>
    </p:spTree>
    <p:extLst>
      <p:ext uri="{BB962C8B-B14F-4D97-AF65-F5344CB8AC3E}">
        <p14:creationId xmlns:p14="http://schemas.microsoft.com/office/powerpoint/2010/main" val="3424961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11E781-C1D8-7A1D-2EEB-A2F6CFAC9E5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84C3F18-1BBA-6672-C983-8975966F34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A212063-F074-79FF-0E4D-B03A940910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525EB6A9-7251-B206-5003-DCB07A90E0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22778406-3AC0-7B72-DF2F-F40F61A9E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F33176F-8BAF-C6B1-05AC-36D00C475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AD5ABFF-35C6-FDC0-FE8E-47EB5A6DA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BB51339B-9475-98A3-E0F5-D5BCEA9FB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8F07086E-B095-531E-B3DC-C82F0FC115AA}"/>
              </a:ext>
            </a:extLst>
          </p:cNvPr>
          <p:cNvSpPr>
            <a:spLocks noGrp="1"/>
          </p:cNvSpPr>
          <p:nvPr>
            <p:ph type="title"/>
          </p:nvPr>
        </p:nvSpPr>
        <p:spPr>
          <a:xfrm>
            <a:off x="640080" y="1243013"/>
            <a:ext cx="3855720" cy="4371974"/>
          </a:xfrm>
        </p:spPr>
        <p:txBody>
          <a:bodyPr>
            <a:normAutofit/>
          </a:bodyPr>
          <a:lstStyle/>
          <a:p>
            <a:r>
              <a:rPr lang="nl-NL" sz="3600" err="1"/>
              <a:t>Uncertainties</a:t>
            </a:r>
            <a:br>
              <a:rPr lang="nl-NL" sz="3600"/>
            </a:br>
            <a:r>
              <a:rPr lang="nl-NL" sz="3600"/>
              <a:t>Hypotheken </a:t>
            </a:r>
            <a:endParaRPr lang="nl-NL" sz="3600">
              <a:solidFill>
                <a:schemeClr val="tx2"/>
              </a:solidFill>
            </a:endParaRPr>
          </a:p>
        </p:txBody>
      </p:sp>
      <p:sp>
        <p:nvSpPr>
          <p:cNvPr id="3" name="Tijdelijke aanduiding voor inhoud 2">
            <a:extLst>
              <a:ext uri="{FF2B5EF4-FFF2-40B4-BE49-F238E27FC236}">
                <a16:creationId xmlns:a16="http://schemas.microsoft.com/office/drawing/2014/main" id="{74A32FA0-FEDB-298B-7F5A-87B2BC90ABC8}"/>
              </a:ext>
            </a:extLst>
          </p:cNvPr>
          <p:cNvSpPr>
            <a:spLocks noGrp="1"/>
          </p:cNvSpPr>
          <p:nvPr>
            <p:ph idx="1"/>
          </p:nvPr>
        </p:nvSpPr>
        <p:spPr>
          <a:xfrm>
            <a:off x="6172200" y="804672"/>
            <a:ext cx="5221224" cy="5230368"/>
          </a:xfrm>
        </p:spPr>
        <p:txBody>
          <a:bodyPr vert="horz" lIns="91440" tIns="45720" rIns="91440" bIns="45720" rtlCol="0" anchor="ctr">
            <a:normAutofit lnSpcReduction="10000"/>
          </a:bodyPr>
          <a:lstStyle/>
          <a:p>
            <a:pPr marL="0" indent="0">
              <a:buNone/>
            </a:pPr>
            <a:r>
              <a:rPr lang="nl-NL" sz="1500" b="1">
                <a:ea typeface="+mn-lt"/>
                <a:cs typeface="+mn-lt"/>
              </a:rPr>
              <a:t>Rente na afloop van rentevaste periode</a:t>
            </a:r>
            <a:r>
              <a:rPr lang="nl-NL" sz="1500">
                <a:ea typeface="+mn-lt"/>
                <a:cs typeface="+mn-lt"/>
              </a:rPr>
              <a:t>: </a:t>
            </a:r>
          </a:p>
          <a:p>
            <a:pPr marL="285750" indent="-285750">
              <a:buFont typeface="Arial"/>
              <a:buChar char="•"/>
            </a:pPr>
            <a:r>
              <a:rPr lang="nl-NL" sz="1500">
                <a:ea typeface="+mn-lt"/>
                <a:cs typeface="+mn-lt"/>
              </a:rPr>
              <a:t>Bij het aflopen van een rentevaste periode bestaat het risico dat de nieuwe rente veel hoger is, waardoor de maandlasten fors stijgen</a:t>
            </a:r>
            <a:r>
              <a:rPr lang="nl-NL" sz="1500" i="1">
                <a:ea typeface="+mn-lt"/>
                <a:cs typeface="+mn-lt"/>
              </a:rPr>
              <a:t>.</a:t>
            </a:r>
            <a:endParaRPr lang="nl-NL" sz="1500"/>
          </a:p>
          <a:p>
            <a:endParaRPr lang="nl-NL" sz="1500" i="1">
              <a:ea typeface="+mn-lt"/>
              <a:cs typeface="+mn-lt"/>
            </a:endParaRPr>
          </a:p>
          <a:p>
            <a:pPr marL="0" indent="0">
              <a:buNone/>
            </a:pPr>
            <a:r>
              <a:rPr lang="nl-NL" sz="1500" b="1">
                <a:ea typeface="+mn-lt"/>
                <a:cs typeface="+mn-lt"/>
              </a:rPr>
              <a:t>Huizenprijsdaling</a:t>
            </a:r>
            <a:r>
              <a:rPr lang="nl-NL" sz="1500">
                <a:ea typeface="+mn-lt"/>
                <a:cs typeface="+mn-lt"/>
              </a:rPr>
              <a:t>: </a:t>
            </a:r>
          </a:p>
          <a:p>
            <a:pPr marL="285750" indent="-285750">
              <a:buFont typeface="Arial"/>
              <a:buChar char="•"/>
            </a:pPr>
            <a:r>
              <a:rPr lang="nl-NL" sz="1500">
                <a:ea typeface="+mn-lt"/>
                <a:cs typeface="+mn-lt"/>
              </a:rPr>
              <a:t>Als de waarde van je woning daalt, kun je met een hypotheek komen te zitten die hoger is dan de waarde van je huis</a:t>
            </a:r>
            <a:r>
              <a:rPr lang="nl-NL" sz="1500" i="1">
                <a:ea typeface="+mn-lt"/>
                <a:cs typeface="+mn-lt"/>
              </a:rPr>
              <a:t>.</a:t>
            </a:r>
            <a:endParaRPr lang="nl-NL" sz="1500"/>
          </a:p>
          <a:p>
            <a:endParaRPr lang="nl-NL" sz="1500" i="1">
              <a:ea typeface="+mn-lt"/>
              <a:cs typeface="+mn-lt"/>
            </a:endParaRPr>
          </a:p>
          <a:p>
            <a:pPr marL="0" indent="0">
              <a:buNone/>
            </a:pPr>
            <a:r>
              <a:rPr lang="nl-NL" sz="1500" b="1">
                <a:ea typeface="+mn-lt"/>
                <a:cs typeface="+mn-lt"/>
              </a:rPr>
              <a:t>Hoge hypotheekschuld en kwetsbaarheid bij </a:t>
            </a:r>
            <a:r>
              <a:rPr lang="nl-NL" sz="1500" b="1" err="1">
                <a:ea typeface="+mn-lt"/>
                <a:cs typeface="+mn-lt"/>
              </a:rPr>
              <a:t>inkomenverlies</a:t>
            </a:r>
            <a:r>
              <a:rPr lang="nl-NL" sz="1500">
                <a:ea typeface="+mn-lt"/>
                <a:cs typeface="+mn-lt"/>
              </a:rPr>
              <a:t>: </a:t>
            </a:r>
          </a:p>
          <a:p>
            <a:pPr marL="285750" indent="-285750">
              <a:buFont typeface="Arial"/>
              <a:buChar char="•"/>
            </a:pPr>
            <a:r>
              <a:rPr lang="nl-NL" sz="1500">
                <a:ea typeface="+mn-lt"/>
                <a:cs typeface="+mn-lt"/>
              </a:rPr>
              <a:t>Wie veel leent, heeft weinig buffer bij inkomensverlies (bijv. door werkloosheid of arbeidsongeschiktheid) en loopt zo een groter risico op betalingsproblemen</a:t>
            </a:r>
            <a:r>
              <a:rPr lang="nl-NL" sz="1500" i="1">
                <a:ea typeface="+mn-lt"/>
                <a:cs typeface="+mn-lt"/>
              </a:rPr>
              <a:t>.</a:t>
            </a:r>
            <a:endParaRPr lang="nl-NL" sz="1500"/>
          </a:p>
          <a:p>
            <a:endParaRPr lang="nl-NL" sz="1500" i="1">
              <a:ea typeface="+mn-lt"/>
              <a:cs typeface="+mn-lt"/>
            </a:endParaRPr>
          </a:p>
          <a:p>
            <a:pPr marL="0" indent="0">
              <a:buNone/>
            </a:pPr>
            <a:r>
              <a:rPr lang="nl-NL" sz="1500" b="1">
                <a:ea typeface="+mn-lt"/>
                <a:cs typeface="+mn-lt"/>
              </a:rPr>
              <a:t>Risico op restschuld bij aflossingsvrije hypotheken</a:t>
            </a:r>
            <a:r>
              <a:rPr lang="nl-NL" sz="1500">
                <a:ea typeface="+mn-lt"/>
                <a:cs typeface="+mn-lt"/>
              </a:rPr>
              <a:t>: </a:t>
            </a:r>
          </a:p>
          <a:p>
            <a:pPr marL="285750" indent="-285750">
              <a:buFont typeface="Arial"/>
              <a:buChar char="•"/>
            </a:pPr>
            <a:r>
              <a:rPr lang="nl-NL" sz="1500">
                <a:ea typeface="+mn-lt"/>
                <a:cs typeface="+mn-lt"/>
              </a:rPr>
              <a:t>Aan het einde van de looptijd of bij verkoop kan het zijn dat je de hypotheek niet kunt aflossen, wat leidt tot een restschuld</a:t>
            </a:r>
            <a:r>
              <a:rPr lang="nl-NL" sz="1500" i="1">
                <a:ea typeface="+mn-lt"/>
                <a:cs typeface="+mn-lt"/>
              </a:rPr>
              <a:t>.</a:t>
            </a:r>
            <a:endParaRPr lang="nl-NL" sz="1500"/>
          </a:p>
          <a:p>
            <a:endParaRPr lang="nl-NL" sz="1500">
              <a:solidFill>
                <a:schemeClr val="tx2"/>
              </a:solidFill>
            </a:endParaRPr>
          </a:p>
        </p:txBody>
      </p:sp>
    </p:spTree>
    <p:extLst>
      <p:ext uri="{BB962C8B-B14F-4D97-AF65-F5344CB8AC3E}">
        <p14:creationId xmlns:p14="http://schemas.microsoft.com/office/powerpoint/2010/main" val="3508723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CF832ABC-9D8E-554C-2FE7-F61FA9DE0E63}"/>
              </a:ext>
            </a:extLst>
          </p:cNvPr>
          <p:cNvSpPr>
            <a:spLocks noGrp="1"/>
          </p:cNvSpPr>
          <p:nvPr>
            <p:ph type="title"/>
          </p:nvPr>
        </p:nvSpPr>
        <p:spPr>
          <a:xfrm>
            <a:off x="804672" y="1243013"/>
            <a:ext cx="3855720" cy="4371974"/>
          </a:xfrm>
        </p:spPr>
        <p:txBody>
          <a:bodyPr vert="horz" lIns="91440" tIns="45720" rIns="91440" bIns="45720" rtlCol="0" anchor="ctr">
            <a:normAutofit/>
          </a:bodyPr>
          <a:lstStyle/>
          <a:p>
            <a:r>
              <a:rPr lang="en-US" sz="3600" kern="1200">
                <a:solidFill>
                  <a:schemeClr val="tx2"/>
                </a:solidFill>
                <a:latin typeface="+mj-lt"/>
                <a:ea typeface="+mj-ea"/>
                <a:cs typeface="+mj-cs"/>
              </a:rPr>
              <a:t>Uncertainties </a:t>
            </a:r>
            <a:br>
              <a:rPr lang="en-US" sz="3600" kern="1200">
                <a:solidFill>
                  <a:schemeClr val="tx2"/>
                </a:solidFill>
                <a:latin typeface="+mj-lt"/>
                <a:ea typeface="+mj-ea"/>
                <a:cs typeface="+mj-cs"/>
              </a:rPr>
            </a:br>
            <a:r>
              <a:rPr lang="en-US" sz="3600" kern="1200" err="1">
                <a:solidFill>
                  <a:schemeClr val="tx2"/>
                </a:solidFill>
                <a:latin typeface="+mj-lt"/>
                <a:ea typeface="+mj-ea"/>
                <a:cs typeface="+mj-cs"/>
              </a:rPr>
              <a:t>Beleggen</a:t>
            </a:r>
            <a:endParaRPr lang="en-US" sz="3600" kern="1200">
              <a:solidFill>
                <a:schemeClr val="tx2"/>
              </a:solidFill>
              <a:latin typeface="+mj-lt"/>
              <a:ea typeface="+mj-ea"/>
              <a:cs typeface="+mj-cs"/>
            </a:endParaRPr>
          </a:p>
        </p:txBody>
      </p:sp>
      <p:grpSp>
        <p:nvGrpSpPr>
          <p:cNvPr id="14" name="Group 13">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5" name="Freeform: Shape 14">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ekstvak 4">
            <a:extLst>
              <a:ext uri="{FF2B5EF4-FFF2-40B4-BE49-F238E27FC236}">
                <a16:creationId xmlns:a16="http://schemas.microsoft.com/office/drawing/2014/main" id="{B57FFF41-D2AB-DC88-4DE7-A5DEF0D88FE6}"/>
              </a:ext>
            </a:extLst>
          </p:cNvPr>
          <p:cNvSpPr txBox="1"/>
          <p:nvPr/>
        </p:nvSpPr>
        <p:spPr>
          <a:xfrm>
            <a:off x="7097881" y="1243013"/>
            <a:ext cx="4919108" cy="4792027"/>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Bef>
                <a:spcPts val="1000"/>
              </a:spcBef>
            </a:pPr>
            <a:r>
              <a:rPr lang="en-US" sz="1400" b="1" err="1">
                <a:solidFill>
                  <a:schemeClr val="tx2"/>
                </a:solidFill>
              </a:rPr>
              <a:t>Koersrisico</a:t>
            </a:r>
            <a:r>
              <a:rPr lang="en-US" sz="1400" b="1">
                <a:solidFill>
                  <a:schemeClr val="tx2"/>
                </a:solidFill>
              </a:rPr>
              <a:t>: </a:t>
            </a:r>
            <a:endParaRPr lang="en-US" sz="1400">
              <a:solidFill>
                <a:schemeClr val="tx2"/>
              </a:solidFill>
            </a:endParaRPr>
          </a:p>
          <a:p>
            <a:pPr marL="285750" indent="-228600">
              <a:lnSpc>
                <a:spcPct val="90000"/>
              </a:lnSpc>
              <a:spcBef>
                <a:spcPts val="1000"/>
              </a:spcBef>
              <a:buFont typeface="Arial" panose="020B0604020202020204" pitchFamily="34" charset="0"/>
              <a:buChar char="•"/>
            </a:pPr>
            <a:r>
              <a:rPr lang="en-US" sz="1400">
                <a:solidFill>
                  <a:schemeClr val="tx2"/>
                </a:solidFill>
              </a:rPr>
              <a:t>Het </a:t>
            </a:r>
            <a:r>
              <a:rPr lang="en-US" sz="1400" err="1">
                <a:solidFill>
                  <a:schemeClr val="tx2"/>
                </a:solidFill>
              </a:rPr>
              <a:t>risico</a:t>
            </a:r>
            <a:r>
              <a:rPr lang="en-US" sz="1400">
                <a:solidFill>
                  <a:schemeClr val="tx2"/>
                </a:solidFill>
              </a:rPr>
              <a:t> </a:t>
            </a:r>
            <a:r>
              <a:rPr lang="en-US" sz="1400" err="1">
                <a:solidFill>
                  <a:schemeClr val="tx2"/>
                </a:solidFill>
              </a:rPr>
              <a:t>dat</a:t>
            </a:r>
            <a:r>
              <a:rPr lang="en-US" sz="1400">
                <a:solidFill>
                  <a:schemeClr val="tx2"/>
                </a:solidFill>
              </a:rPr>
              <a:t> je </a:t>
            </a:r>
            <a:r>
              <a:rPr lang="en-US" sz="1400" err="1">
                <a:solidFill>
                  <a:schemeClr val="tx2"/>
                </a:solidFill>
              </a:rPr>
              <a:t>belegging</a:t>
            </a:r>
            <a:r>
              <a:rPr lang="en-US" sz="1400">
                <a:solidFill>
                  <a:schemeClr val="tx2"/>
                </a:solidFill>
              </a:rPr>
              <a:t> minder </a:t>
            </a:r>
            <a:r>
              <a:rPr lang="en-US" sz="1400" err="1">
                <a:solidFill>
                  <a:schemeClr val="tx2"/>
                </a:solidFill>
              </a:rPr>
              <a:t>waard</a:t>
            </a:r>
            <a:r>
              <a:rPr lang="en-US" sz="1400">
                <a:solidFill>
                  <a:schemeClr val="tx2"/>
                </a:solidFill>
              </a:rPr>
              <a:t> </a:t>
            </a:r>
            <a:r>
              <a:rPr lang="en-US" sz="1400" err="1">
                <a:solidFill>
                  <a:schemeClr val="tx2"/>
                </a:solidFill>
              </a:rPr>
              <a:t>wordt</a:t>
            </a:r>
            <a:r>
              <a:rPr lang="en-US" sz="1400">
                <a:solidFill>
                  <a:schemeClr val="tx2"/>
                </a:solidFill>
              </a:rPr>
              <a:t>. AEX deed het </a:t>
            </a:r>
            <a:r>
              <a:rPr lang="en-US" sz="1400" err="1">
                <a:solidFill>
                  <a:schemeClr val="tx2"/>
                </a:solidFill>
              </a:rPr>
              <a:t>bijvoorbeeld</a:t>
            </a:r>
            <a:r>
              <a:rPr lang="en-US" sz="1400">
                <a:solidFill>
                  <a:schemeClr val="tx2"/>
                </a:solidFill>
              </a:rPr>
              <a:t> minder </a:t>
            </a:r>
            <a:r>
              <a:rPr lang="en-US" sz="1400" err="1">
                <a:solidFill>
                  <a:schemeClr val="tx2"/>
                </a:solidFill>
              </a:rPr>
              <a:t>goed</a:t>
            </a:r>
            <a:r>
              <a:rPr lang="en-US" sz="1400">
                <a:solidFill>
                  <a:schemeClr val="tx2"/>
                </a:solidFill>
              </a:rPr>
              <a:t> dan </a:t>
            </a:r>
            <a:r>
              <a:rPr lang="en-US" sz="1400" err="1">
                <a:solidFill>
                  <a:schemeClr val="tx2"/>
                </a:solidFill>
              </a:rPr>
              <a:t>haar</a:t>
            </a:r>
            <a:r>
              <a:rPr lang="en-US" sz="1400">
                <a:solidFill>
                  <a:schemeClr val="tx2"/>
                </a:solidFill>
              </a:rPr>
              <a:t> </a:t>
            </a:r>
            <a:r>
              <a:rPr lang="en-US" sz="1400" err="1">
                <a:solidFill>
                  <a:schemeClr val="tx2"/>
                </a:solidFill>
              </a:rPr>
              <a:t>concurrenten</a:t>
            </a:r>
            <a:r>
              <a:rPr lang="en-US" sz="1400">
                <a:solidFill>
                  <a:schemeClr val="tx2"/>
                </a:solidFill>
              </a:rPr>
              <a:t> begin 2025.</a:t>
            </a:r>
          </a:p>
          <a:p>
            <a:pPr>
              <a:lnSpc>
                <a:spcPct val="90000"/>
              </a:lnSpc>
              <a:spcBef>
                <a:spcPts val="1000"/>
              </a:spcBef>
            </a:pPr>
            <a:r>
              <a:rPr lang="en-US" sz="1400" b="1" err="1">
                <a:solidFill>
                  <a:schemeClr val="tx2"/>
                </a:solidFill>
              </a:rPr>
              <a:t>Marktrisico</a:t>
            </a:r>
            <a:r>
              <a:rPr lang="en-US" sz="1400" b="1">
                <a:solidFill>
                  <a:schemeClr val="tx2"/>
                </a:solidFill>
              </a:rPr>
              <a:t>:</a:t>
            </a:r>
            <a:endParaRPr lang="en-US" sz="1400">
              <a:solidFill>
                <a:schemeClr val="tx2"/>
              </a:solidFill>
            </a:endParaRPr>
          </a:p>
          <a:p>
            <a:pPr marL="285750" indent="-228600">
              <a:lnSpc>
                <a:spcPct val="90000"/>
              </a:lnSpc>
              <a:spcBef>
                <a:spcPts val="1000"/>
              </a:spcBef>
              <a:buFont typeface="Arial" panose="020B0604020202020204" pitchFamily="34" charset="0"/>
              <a:buChar char="•"/>
            </a:pPr>
            <a:r>
              <a:rPr lang="en-US" sz="1400">
                <a:solidFill>
                  <a:schemeClr val="tx2"/>
                </a:solidFill>
              </a:rPr>
              <a:t> Het </a:t>
            </a:r>
            <a:r>
              <a:rPr lang="en-US" sz="1400" err="1">
                <a:solidFill>
                  <a:schemeClr val="tx2"/>
                </a:solidFill>
              </a:rPr>
              <a:t>risico</a:t>
            </a:r>
            <a:r>
              <a:rPr lang="en-US" sz="1400">
                <a:solidFill>
                  <a:schemeClr val="tx2"/>
                </a:solidFill>
              </a:rPr>
              <a:t> </a:t>
            </a:r>
            <a:r>
              <a:rPr lang="en-US" sz="1400" err="1">
                <a:solidFill>
                  <a:schemeClr val="tx2"/>
                </a:solidFill>
              </a:rPr>
              <a:t>dat</a:t>
            </a:r>
            <a:r>
              <a:rPr lang="en-US" sz="1400">
                <a:solidFill>
                  <a:schemeClr val="tx2"/>
                </a:solidFill>
              </a:rPr>
              <a:t> de </a:t>
            </a:r>
            <a:r>
              <a:rPr lang="en-US" sz="1400" err="1">
                <a:solidFill>
                  <a:schemeClr val="tx2"/>
                </a:solidFill>
              </a:rPr>
              <a:t>markt</a:t>
            </a:r>
            <a:r>
              <a:rPr lang="en-US" sz="1400">
                <a:solidFill>
                  <a:schemeClr val="tx2"/>
                </a:solidFill>
              </a:rPr>
              <a:t> </a:t>
            </a:r>
            <a:r>
              <a:rPr lang="en-US" sz="1400" err="1">
                <a:solidFill>
                  <a:schemeClr val="tx2"/>
                </a:solidFill>
              </a:rPr>
              <a:t>sterk</a:t>
            </a:r>
            <a:r>
              <a:rPr lang="en-US" sz="1400">
                <a:solidFill>
                  <a:schemeClr val="tx2"/>
                </a:solidFill>
              </a:rPr>
              <a:t> </a:t>
            </a:r>
            <a:r>
              <a:rPr lang="en-US" sz="1400" err="1">
                <a:solidFill>
                  <a:schemeClr val="tx2"/>
                </a:solidFill>
              </a:rPr>
              <a:t>stijgt</a:t>
            </a:r>
            <a:r>
              <a:rPr lang="en-US" sz="1400">
                <a:solidFill>
                  <a:schemeClr val="tx2"/>
                </a:solidFill>
              </a:rPr>
              <a:t> of </a:t>
            </a:r>
            <a:r>
              <a:rPr lang="en-US" sz="1400" err="1">
                <a:solidFill>
                  <a:schemeClr val="tx2"/>
                </a:solidFill>
              </a:rPr>
              <a:t>daalt</a:t>
            </a:r>
            <a:r>
              <a:rPr lang="en-US" sz="1400">
                <a:solidFill>
                  <a:schemeClr val="tx2"/>
                </a:solidFill>
              </a:rPr>
              <a:t> door </a:t>
            </a:r>
            <a:r>
              <a:rPr lang="en-US" sz="1400" err="1">
                <a:solidFill>
                  <a:schemeClr val="tx2"/>
                </a:solidFill>
              </a:rPr>
              <a:t>stemmingswisselingen</a:t>
            </a:r>
            <a:r>
              <a:rPr lang="en-US" sz="1400">
                <a:solidFill>
                  <a:schemeClr val="tx2"/>
                </a:solidFill>
              </a:rPr>
              <a:t> </a:t>
            </a:r>
            <a:r>
              <a:rPr lang="en-US" sz="1400" err="1">
                <a:solidFill>
                  <a:schemeClr val="tx2"/>
                </a:solidFill>
              </a:rPr>
              <a:t>bij</a:t>
            </a:r>
            <a:r>
              <a:rPr lang="en-US" sz="1400">
                <a:solidFill>
                  <a:schemeClr val="tx2"/>
                </a:solidFill>
              </a:rPr>
              <a:t> </a:t>
            </a:r>
            <a:r>
              <a:rPr lang="en-US" sz="1400" err="1">
                <a:solidFill>
                  <a:schemeClr val="tx2"/>
                </a:solidFill>
              </a:rPr>
              <a:t>beleggers</a:t>
            </a:r>
            <a:r>
              <a:rPr lang="en-US" sz="1400">
                <a:solidFill>
                  <a:schemeClr val="tx2"/>
                </a:solidFill>
              </a:rPr>
              <a:t>.</a:t>
            </a:r>
          </a:p>
          <a:p>
            <a:pPr marL="57150">
              <a:lnSpc>
                <a:spcPct val="90000"/>
              </a:lnSpc>
              <a:spcBef>
                <a:spcPts val="1000"/>
              </a:spcBef>
            </a:pPr>
            <a:r>
              <a:rPr lang="en-US" sz="1400" b="1" err="1">
                <a:solidFill>
                  <a:schemeClr val="tx2"/>
                </a:solidFill>
              </a:rPr>
              <a:t>Concentratierisico</a:t>
            </a:r>
            <a:r>
              <a:rPr lang="en-US" sz="1400" b="1">
                <a:solidFill>
                  <a:schemeClr val="tx2"/>
                </a:solidFill>
              </a:rPr>
              <a:t>: </a:t>
            </a:r>
          </a:p>
          <a:p>
            <a:pPr marL="285750" indent="-228600">
              <a:lnSpc>
                <a:spcPct val="90000"/>
              </a:lnSpc>
              <a:spcBef>
                <a:spcPts val="1000"/>
              </a:spcBef>
              <a:buFont typeface="Arial" panose="020B0604020202020204" pitchFamily="34" charset="0"/>
              <a:buChar char="•"/>
            </a:pPr>
            <a:r>
              <a:rPr lang="en-US" sz="1400" err="1">
                <a:solidFill>
                  <a:schemeClr val="tx2"/>
                </a:solidFill>
              </a:rPr>
              <a:t>Te</a:t>
            </a:r>
            <a:r>
              <a:rPr lang="en-US" sz="1400">
                <a:solidFill>
                  <a:schemeClr val="tx2"/>
                </a:solidFill>
              </a:rPr>
              <a:t> </a:t>
            </a:r>
            <a:r>
              <a:rPr lang="en-US" sz="1400" err="1">
                <a:solidFill>
                  <a:schemeClr val="tx2"/>
                </a:solidFill>
              </a:rPr>
              <a:t>weinig</a:t>
            </a:r>
            <a:r>
              <a:rPr lang="en-US" sz="1400">
                <a:solidFill>
                  <a:schemeClr val="tx2"/>
                </a:solidFill>
              </a:rPr>
              <a:t> </a:t>
            </a:r>
            <a:r>
              <a:rPr lang="en-US" sz="1400" err="1">
                <a:solidFill>
                  <a:schemeClr val="tx2"/>
                </a:solidFill>
              </a:rPr>
              <a:t>soorten</a:t>
            </a:r>
            <a:r>
              <a:rPr lang="en-US" sz="1400">
                <a:solidFill>
                  <a:schemeClr val="tx2"/>
                </a:solidFill>
              </a:rPr>
              <a:t> </a:t>
            </a:r>
            <a:r>
              <a:rPr lang="en-US" sz="1400" err="1">
                <a:solidFill>
                  <a:schemeClr val="tx2"/>
                </a:solidFill>
              </a:rPr>
              <a:t>aandelen</a:t>
            </a:r>
            <a:r>
              <a:rPr lang="en-US" sz="1400">
                <a:solidFill>
                  <a:schemeClr val="tx2"/>
                </a:solidFill>
              </a:rPr>
              <a:t> die </a:t>
            </a:r>
            <a:r>
              <a:rPr lang="en-US" sz="1400" err="1">
                <a:solidFill>
                  <a:schemeClr val="tx2"/>
                </a:solidFill>
              </a:rPr>
              <a:t>eventueel</a:t>
            </a:r>
            <a:r>
              <a:rPr lang="en-US" sz="1400">
                <a:solidFill>
                  <a:schemeClr val="tx2"/>
                </a:solidFill>
              </a:rPr>
              <a:t> </a:t>
            </a:r>
            <a:r>
              <a:rPr lang="en-US" sz="1400" err="1">
                <a:solidFill>
                  <a:schemeClr val="tx2"/>
                </a:solidFill>
              </a:rPr>
              <a:t>verlies</a:t>
            </a:r>
            <a:r>
              <a:rPr lang="en-US" sz="1400">
                <a:solidFill>
                  <a:schemeClr val="tx2"/>
                </a:solidFill>
              </a:rPr>
              <a:t> </a:t>
            </a:r>
            <a:r>
              <a:rPr lang="en-US" sz="1400" err="1">
                <a:solidFill>
                  <a:schemeClr val="tx2"/>
                </a:solidFill>
              </a:rPr>
              <a:t>kunnen</a:t>
            </a:r>
            <a:r>
              <a:rPr lang="en-US" sz="1400">
                <a:solidFill>
                  <a:schemeClr val="tx2"/>
                </a:solidFill>
              </a:rPr>
              <a:t> </a:t>
            </a:r>
            <a:r>
              <a:rPr lang="en-US" sz="1400" err="1">
                <a:solidFill>
                  <a:schemeClr val="tx2"/>
                </a:solidFill>
              </a:rPr>
              <a:t>opvangen</a:t>
            </a:r>
            <a:r>
              <a:rPr lang="en-US" sz="1400">
                <a:solidFill>
                  <a:schemeClr val="tx2"/>
                </a:solidFill>
              </a:rPr>
              <a:t>.</a:t>
            </a:r>
          </a:p>
          <a:p>
            <a:pPr>
              <a:lnSpc>
                <a:spcPct val="90000"/>
              </a:lnSpc>
              <a:spcBef>
                <a:spcPts val="1000"/>
              </a:spcBef>
            </a:pPr>
            <a:r>
              <a:rPr lang="en-US" sz="1400" b="1" err="1">
                <a:solidFill>
                  <a:schemeClr val="tx2"/>
                </a:solidFill>
              </a:rPr>
              <a:t>Politiek</a:t>
            </a:r>
            <a:r>
              <a:rPr lang="en-US" sz="1400" b="1">
                <a:solidFill>
                  <a:schemeClr val="tx2"/>
                </a:solidFill>
              </a:rPr>
              <a:t> </a:t>
            </a:r>
            <a:r>
              <a:rPr lang="en-US" sz="1400" b="1" err="1">
                <a:solidFill>
                  <a:schemeClr val="tx2"/>
                </a:solidFill>
              </a:rPr>
              <a:t>risico</a:t>
            </a:r>
            <a:r>
              <a:rPr lang="en-US" sz="1400" b="1">
                <a:solidFill>
                  <a:schemeClr val="tx2"/>
                </a:solidFill>
              </a:rPr>
              <a:t>:</a:t>
            </a:r>
            <a:r>
              <a:rPr lang="en-US" sz="1400">
                <a:solidFill>
                  <a:schemeClr val="tx2"/>
                </a:solidFill>
              </a:rPr>
              <a:t> </a:t>
            </a:r>
          </a:p>
          <a:p>
            <a:pPr marL="285750" indent="-228600">
              <a:lnSpc>
                <a:spcPct val="90000"/>
              </a:lnSpc>
              <a:spcBef>
                <a:spcPts val="1000"/>
              </a:spcBef>
              <a:buFont typeface="Arial" panose="020B0604020202020204" pitchFamily="34" charset="0"/>
              <a:buChar char="•"/>
            </a:pPr>
            <a:r>
              <a:rPr lang="en-US" sz="1400">
                <a:solidFill>
                  <a:schemeClr val="tx2"/>
                </a:solidFill>
              </a:rPr>
              <a:t>Ook </a:t>
            </a:r>
            <a:r>
              <a:rPr lang="en-US" sz="1400" err="1">
                <a:solidFill>
                  <a:schemeClr val="tx2"/>
                </a:solidFill>
              </a:rPr>
              <a:t>maatregelen</a:t>
            </a:r>
            <a:r>
              <a:rPr lang="en-US" sz="1400">
                <a:solidFill>
                  <a:schemeClr val="tx2"/>
                </a:solidFill>
              </a:rPr>
              <a:t> van de </a:t>
            </a:r>
            <a:r>
              <a:rPr lang="en-US" sz="1400" err="1">
                <a:solidFill>
                  <a:schemeClr val="tx2"/>
                </a:solidFill>
              </a:rPr>
              <a:t>overheid</a:t>
            </a:r>
            <a:r>
              <a:rPr lang="en-US" sz="1400">
                <a:solidFill>
                  <a:schemeClr val="tx2"/>
                </a:solidFill>
              </a:rPr>
              <a:t> of </a:t>
            </a:r>
            <a:r>
              <a:rPr lang="en-US" sz="1400" err="1">
                <a:solidFill>
                  <a:schemeClr val="tx2"/>
                </a:solidFill>
              </a:rPr>
              <a:t>uitspraken</a:t>
            </a:r>
            <a:r>
              <a:rPr lang="en-US" sz="1400">
                <a:solidFill>
                  <a:schemeClr val="tx2"/>
                </a:solidFill>
              </a:rPr>
              <a:t> in de </a:t>
            </a:r>
            <a:r>
              <a:rPr lang="en-US" sz="1400" err="1">
                <a:solidFill>
                  <a:schemeClr val="tx2"/>
                </a:solidFill>
              </a:rPr>
              <a:t>politiek</a:t>
            </a:r>
            <a:r>
              <a:rPr lang="en-US" sz="1400">
                <a:solidFill>
                  <a:schemeClr val="tx2"/>
                </a:solidFill>
              </a:rPr>
              <a:t> </a:t>
            </a:r>
            <a:r>
              <a:rPr lang="en-US" sz="1400" err="1">
                <a:solidFill>
                  <a:schemeClr val="tx2"/>
                </a:solidFill>
              </a:rPr>
              <a:t>kunnen</a:t>
            </a:r>
            <a:r>
              <a:rPr lang="en-US" sz="1400">
                <a:solidFill>
                  <a:schemeClr val="tx2"/>
                </a:solidFill>
              </a:rPr>
              <a:t> </a:t>
            </a:r>
            <a:r>
              <a:rPr lang="en-US" sz="1400" err="1">
                <a:solidFill>
                  <a:schemeClr val="tx2"/>
                </a:solidFill>
              </a:rPr>
              <a:t>een</a:t>
            </a:r>
            <a:r>
              <a:rPr lang="en-US" sz="1400">
                <a:solidFill>
                  <a:schemeClr val="tx2"/>
                </a:solidFill>
              </a:rPr>
              <a:t> </a:t>
            </a:r>
            <a:r>
              <a:rPr lang="en-US" sz="1400" err="1">
                <a:solidFill>
                  <a:schemeClr val="tx2"/>
                </a:solidFill>
              </a:rPr>
              <a:t>negatief</a:t>
            </a:r>
            <a:r>
              <a:rPr lang="en-US" sz="1400">
                <a:solidFill>
                  <a:schemeClr val="tx2"/>
                </a:solidFill>
              </a:rPr>
              <a:t> effect </a:t>
            </a:r>
            <a:r>
              <a:rPr lang="en-US" sz="1400" err="1">
                <a:solidFill>
                  <a:schemeClr val="tx2"/>
                </a:solidFill>
              </a:rPr>
              <a:t>hebben</a:t>
            </a:r>
            <a:r>
              <a:rPr lang="en-US" sz="1400">
                <a:solidFill>
                  <a:schemeClr val="tx2"/>
                </a:solidFill>
              </a:rPr>
              <a:t> op de </a:t>
            </a:r>
            <a:r>
              <a:rPr lang="en-US" sz="1400" err="1">
                <a:solidFill>
                  <a:schemeClr val="tx2"/>
                </a:solidFill>
              </a:rPr>
              <a:t>waarde</a:t>
            </a:r>
            <a:r>
              <a:rPr lang="en-US" sz="1400">
                <a:solidFill>
                  <a:schemeClr val="tx2"/>
                </a:solidFill>
              </a:rPr>
              <a:t> van je </a:t>
            </a:r>
            <a:r>
              <a:rPr lang="en-US" sz="1400" err="1">
                <a:solidFill>
                  <a:schemeClr val="tx2"/>
                </a:solidFill>
              </a:rPr>
              <a:t>beleggingen</a:t>
            </a:r>
            <a:r>
              <a:rPr lang="en-US" sz="1400">
                <a:solidFill>
                  <a:schemeClr val="tx2"/>
                </a:solidFill>
              </a:rPr>
              <a:t>. Zoals </a:t>
            </a:r>
            <a:r>
              <a:rPr lang="en-US" sz="1400" err="1">
                <a:solidFill>
                  <a:schemeClr val="tx2"/>
                </a:solidFill>
              </a:rPr>
              <a:t>bijvoorbeeld</a:t>
            </a:r>
            <a:r>
              <a:rPr lang="en-US" sz="1400">
                <a:solidFill>
                  <a:schemeClr val="tx2"/>
                </a:solidFill>
              </a:rPr>
              <a:t> </a:t>
            </a:r>
            <a:r>
              <a:rPr lang="en-US" sz="1400" err="1">
                <a:solidFill>
                  <a:schemeClr val="tx2"/>
                </a:solidFill>
              </a:rPr>
              <a:t>Amerikaanse</a:t>
            </a:r>
            <a:r>
              <a:rPr lang="en-US" sz="1400">
                <a:solidFill>
                  <a:schemeClr val="tx2"/>
                </a:solidFill>
              </a:rPr>
              <a:t> president Trump Fed-</a:t>
            </a:r>
            <a:r>
              <a:rPr lang="en-US" sz="1400" err="1">
                <a:solidFill>
                  <a:schemeClr val="tx2"/>
                </a:solidFill>
              </a:rPr>
              <a:t>bestuurder</a:t>
            </a:r>
            <a:r>
              <a:rPr lang="en-US" sz="1400">
                <a:solidFill>
                  <a:schemeClr val="tx2"/>
                </a:solidFill>
              </a:rPr>
              <a:t> Lisa Cook per direct </a:t>
            </a:r>
            <a:r>
              <a:rPr lang="en-US" sz="1400" err="1">
                <a:solidFill>
                  <a:schemeClr val="tx2"/>
                </a:solidFill>
              </a:rPr>
              <a:t>heeft</a:t>
            </a:r>
            <a:r>
              <a:rPr lang="en-US" sz="1400">
                <a:solidFill>
                  <a:schemeClr val="tx2"/>
                </a:solidFill>
              </a:rPr>
              <a:t> </a:t>
            </a:r>
            <a:r>
              <a:rPr lang="en-US" sz="1400" err="1">
                <a:solidFill>
                  <a:schemeClr val="tx2"/>
                </a:solidFill>
              </a:rPr>
              <a:t>ontslagen</a:t>
            </a:r>
            <a:r>
              <a:rPr lang="en-US" sz="1400">
                <a:solidFill>
                  <a:schemeClr val="tx2"/>
                </a:solidFill>
              </a:rPr>
              <a:t> </a:t>
            </a:r>
            <a:r>
              <a:rPr lang="en-US" sz="1400" err="1">
                <a:solidFill>
                  <a:schemeClr val="tx2"/>
                </a:solidFill>
              </a:rPr>
              <a:t>wegens</a:t>
            </a:r>
            <a:r>
              <a:rPr lang="en-US" sz="1400">
                <a:solidFill>
                  <a:schemeClr val="tx2"/>
                </a:solidFill>
              </a:rPr>
              <a:t> </a:t>
            </a:r>
            <a:r>
              <a:rPr lang="en-US" sz="1400" err="1">
                <a:solidFill>
                  <a:schemeClr val="tx2"/>
                </a:solidFill>
              </a:rPr>
              <a:t>vermeende</a:t>
            </a:r>
            <a:r>
              <a:rPr lang="en-US" sz="1400">
                <a:solidFill>
                  <a:schemeClr val="tx2"/>
                </a:solidFill>
              </a:rPr>
              <a:t> </a:t>
            </a:r>
            <a:r>
              <a:rPr lang="en-US" sz="1400" err="1">
                <a:solidFill>
                  <a:schemeClr val="tx2"/>
                </a:solidFill>
              </a:rPr>
              <a:t>hypotheekfraude</a:t>
            </a:r>
            <a:r>
              <a:rPr lang="en-US" sz="1400">
                <a:solidFill>
                  <a:schemeClr val="tx2"/>
                </a:solidFill>
              </a:rPr>
              <a:t>.  </a:t>
            </a:r>
          </a:p>
          <a:p>
            <a:pPr marL="285750" indent="-228600">
              <a:lnSpc>
                <a:spcPct val="90000"/>
              </a:lnSpc>
              <a:spcBef>
                <a:spcPts val="1000"/>
              </a:spcBef>
              <a:buFont typeface="Arial" panose="020B0604020202020204" pitchFamily="34" charset="0"/>
              <a:buChar char="•"/>
            </a:pPr>
            <a:endParaRPr lang="en-US" sz="1600">
              <a:solidFill>
                <a:schemeClr val="tx2"/>
              </a:solidFill>
            </a:endParaRPr>
          </a:p>
          <a:p>
            <a:pPr indent="-228600">
              <a:lnSpc>
                <a:spcPct val="90000"/>
              </a:lnSpc>
              <a:buFont typeface="Arial" panose="020B0604020202020204" pitchFamily="34" charset="0"/>
              <a:buChar char="•"/>
            </a:pPr>
            <a:endParaRPr lang="en-US" sz="1600">
              <a:solidFill>
                <a:schemeClr val="tx2"/>
              </a:solidFill>
            </a:endParaRPr>
          </a:p>
        </p:txBody>
      </p:sp>
    </p:spTree>
    <p:extLst>
      <p:ext uri="{BB962C8B-B14F-4D97-AF65-F5344CB8AC3E}">
        <p14:creationId xmlns:p14="http://schemas.microsoft.com/office/powerpoint/2010/main" val="276005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AF129CF3-868C-FC91-9EB7-28D6963720E8}"/>
              </a:ext>
            </a:extLst>
          </p:cNvPr>
          <p:cNvSpPr>
            <a:spLocks noGrp="1"/>
          </p:cNvSpPr>
          <p:nvPr>
            <p:ph type="title"/>
          </p:nvPr>
        </p:nvSpPr>
        <p:spPr>
          <a:xfrm>
            <a:off x="4030752" y="944359"/>
            <a:ext cx="4130185" cy="1294574"/>
          </a:xfrm>
        </p:spPr>
        <p:txBody>
          <a:bodyPr>
            <a:normAutofit/>
          </a:bodyPr>
          <a:lstStyle/>
          <a:p>
            <a:r>
              <a:rPr lang="nl-NL" sz="3600">
                <a:solidFill>
                  <a:schemeClr val="tx2"/>
                </a:solidFill>
              </a:rPr>
              <a:t>Voorlopige conclusie</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85C8CE46-AB3D-80B1-F5C0-4693298E8BBE}"/>
              </a:ext>
            </a:extLst>
          </p:cNvPr>
          <p:cNvSpPr>
            <a:spLocks noGrp="1"/>
          </p:cNvSpPr>
          <p:nvPr>
            <p:ph idx="1"/>
          </p:nvPr>
        </p:nvSpPr>
        <p:spPr>
          <a:xfrm>
            <a:off x="3031576" y="2238933"/>
            <a:ext cx="6128539" cy="3751732"/>
          </a:xfrm>
        </p:spPr>
        <p:txBody>
          <a:bodyPr vert="horz" lIns="91440" tIns="45720" rIns="91440" bIns="45720" rtlCol="0" anchor="ctr">
            <a:normAutofit/>
          </a:bodyPr>
          <a:lstStyle/>
          <a:p>
            <a:pPr marL="0" indent="0">
              <a:buNone/>
            </a:pPr>
            <a:r>
              <a:rPr lang="nl-NL" sz="2000">
                <a:solidFill>
                  <a:schemeClr val="tx2"/>
                </a:solidFill>
                <a:cs typeface="Arial"/>
              </a:rPr>
              <a:t>Jonge doelgroep is interessant, veel woningzoekende en relatief hoog percentage die beleggingen heeft.</a:t>
            </a:r>
          </a:p>
          <a:p>
            <a:pPr marL="0" indent="0">
              <a:buNone/>
            </a:pPr>
            <a:endParaRPr lang="nl-NL" sz="1800">
              <a:solidFill>
                <a:schemeClr val="tx2"/>
              </a:solidFill>
              <a:latin typeface="Arial"/>
              <a:cs typeface="Arial"/>
            </a:endParaRPr>
          </a:p>
          <a:p>
            <a:pPr marL="0" indent="0">
              <a:buNone/>
            </a:pPr>
            <a:endParaRPr lang="nl-NL" sz="1800">
              <a:solidFill>
                <a:schemeClr val="tx2"/>
              </a:solidFill>
              <a:latin typeface="Arial"/>
              <a:cs typeface="Arial"/>
            </a:endParaRPr>
          </a:p>
          <a:p>
            <a:endParaRPr lang="nl-NL" sz="1800">
              <a:solidFill>
                <a:schemeClr val="tx2"/>
              </a:solidFill>
            </a:endParaRPr>
          </a:p>
        </p:txBody>
      </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80935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7">
            <a:extLst>
              <a:ext uri="{FF2B5EF4-FFF2-40B4-BE49-F238E27FC236}">
                <a16:creationId xmlns:a16="http://schemas.microsoft.com/office/drawing/2014/main" id="{6A8AAC95-3719-4BCD-B710-4160043D92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73A6D7BA-50E4-42FE-A0E3-FC42B7EC43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2767722"/>
            <a:ext cx="3021543" cy="1532055"/>
          </a:xfrm>
          <a:custGeom>
            <a:avLst/>
            <a:gdLst>
              <a:gd name="connsiteX0" fmla="*/ 3021543 w 3021543"/>
              <a:gd name="connsiteY0" fmla="*/ 0 h 1532055"/>
              <a:gd name="connsiteX1" fmla="*/ 2963800 w 3021543"/>
              <a:gd name="connsiteY1" fmla="*/ 7730 h 1532055"/>
              <a:gd name="connsiteX2" fmla="*/ 2793803 w 3021543"/>
              <a:gd name="connsiteY2" fmla="*/ 25704 h 1532055"/>
              <a:gd name="connsiteX3" fmla="*/ 2414348 w 3021543"/>
              <a:gd name="connsiteY3" fmla="*/ 31695 h 1532055"/>
              <a:gd name="connsiteX4" fmla="*/ 2091558 w 3021543"/>
              <a:gd name="connsiteY4" fmla="*/ 29298 h 1532055"/>
              <a:gd name="connsiteX5" fmla="*/ 1645319 w 3021543"/>
              <a:gd name="connsiteY5" fmla="*/ 30497 h 1532055"/>
              <a:gd name="connsiteX6" fmla="*/ 1243602 w 3021543"/>
              <a:gd name="connsiteY6" fmla="*/ 64048 h 1532055"/>
              <a:gd name="connsiteX7" fmla="*/ 753851 w 3021543"/>
              <a:gd name="connsiteY7" fmla="*/ 61651 h 1532055"/>
              <a:gd name="connsiteX8" fmla="*/ 465465 w 3021543"/>
              <a:gd name="connsiteY8" fmla="*/ 123960 h 1532055"/>
              <a:gd name="connsiteX9" fmla="*/ 546416 w 3021543"/>
              <a:gd name="connsiteY9" fmla="*/ 145529 h 1532055"/>
              <a:gd name="connsiteX10" fmla="*/ 689091 w 3021543"/>
              <a:gd name="connsiteY10" fmla="*/ 192260 h 1532055"/>
              <a:gd name="connsiteX11" fmla="*/ 704269 w 3021543"/>
              <a:gd name="connsiteY11" fmla="*/ 222217 h 1532055"/>
              <a:gd name="connsiteX12" fmla="*/ 683020 w 3021543"/>
              <a:gd name="connsiteY12" fmla="*/ 236595 h 1532055"/>
              <a:gd name="connsiteX13" fmla="*/ 621295 w 3021543"/>
              <a:gd name="connsiteY13" fmla="*/ 264155 h 1532055"/>
              <a:gd name="connsiteX14" fmla="*/ 848968 w 3021543"/>
              <a:gd name="connsiteY14" fmla="*/ 304896 h 1532055"/>
              <a:gd name="connsiteX15" fmla="*/ 768018 w 3021543"/>
              <a:gd name="connsiteY15" fmla="*/ 330059 h 1532055"/>
              <a:gd name="connsiteX16" fmla="*/ 684032 w 3021543"/>
              <a:gd name="connsiteY16" fmla="*/ 348032 h 1532055"/>
              <a:gd name="connsiteX17" fmla="*/ 592962 w 3021543"/>
              <a:gd name="connsiteY17" fmla="*/ 361213 h 1532055"/>
              <a:gd name="connsiteX18" fmla="*/ 509988 w 3021543"/>
              <a:gd name="connsiteY18" fmla="*/ 387575 h 1532055"/>
              <a:gd name="connsiteX19" fmla="*/ 726531 w 3021543"/>
              <a:gd name="connsiteY19" fmla="*/ 398359 h 1532055"/>
              <a:gd name="connsiteX20" fmla="*/ 614212 w 3021543"/>
              <a:gd name="connsiteY20" fmla="*/ 422324 h 1532055"/>
              <a:gd name="connsiteX21" fmla="*/ 522131 w 3021543"/>
              <a:gd name="connsiteY21" fmla="*/ 453478 h 1532055"/>
              <a:gd name="connsiteX22" fmla="*/ 457370 w 3021543"/>
              <a:gd name="connsiteY22" fmla="*/ 467857 h 1532055"/>
              <a:gd name="connsiteX23" fmla="*/ 388562 w 3021543"/>
              <a:gd name="connsiteY23" fmla="*/ 471452 h 1532055"/>
              <a:gd name="connsiteX24" fmla="*/ 372372 w 3021543"/>
              <a:gd name="connsiteY24" fmla="*/ 494218 h 1532055"/>
              <a:gd name="connsiteX25" fmla="*/ 393622 w 3021543"/>
              <a:gd name="connsiteY25" fmla="*/ 518184 h 1532055"/>
              <a:gd name="connsiteX26" fmla="*/ 426002 w 3021543"/>
              <a:gd name="connsiteY26" fmla="*/ 520580 h 1532055"/>
              <a:gd name="connsiteX27" fmla="*/ 619271 w 3021543"/>
              <a:gd name="connsiteY27" fmla="*/ 526571 h 1532055"/>
              <a:gd name="connsiteX28" fmla="*/ 0 w 3021543"/>
              <a:gd name="connsiteY28" fmla="*/ 579294 h 1532055"/>
              <a:gd name="connsiteX29" fmla="*/ 83986 w 3021543"/>
              <a:gd name="connsiteY29" fmla="*/ 611647 h 1532055"/>
              <a:gd name="connsiteX30" fmla="*/ 112319 w 3021543"/>
              <a:gd name="connsiteY30" fmla="*/ 700317 h 1532055"/>
              <a:gd name="connsiteX31" fmla="*/ 215531 w 3021543"/>
              <a:gd name="connsiteY31" fmla="*/ 750643 h 1532055"/>
              <a:gd name="connsiteX32" fmla="*/ 282315 w 3021543"/>
              <a:gd name="connsiteY32" fmla="*/ 768617 h 1532055"/>
              <a:gd name="connsiteX33" fmla="*/ 435109 w 3021543"/>
              <a:gd name="connsiteY33" fmla="*/ 794979 h 1532055"/>
              <a:gd name="connsiteX34" fmla="*/ 457370 w 3021543"/>
              <a:gd name="connsiteY34" fmla="*/ 838116 h 1532055"/>
              <a:gd name="connsiteX35" fmla="*/ 476596 w 3021543"/>
              <a:gd name="connsiteY35" fmla="*/ 886046 h 1532055"/>
              <a:gd name="connsiteX36" fmla="*/ 517071 w 3021543"/>
              <a:gd name="connsiteY36" fmla="*/ 917200 h 1532055"/>
              <a:gd name="connsiteX37" fmla="*/ 202377 w 3021543"/>
              <a:gd name="connsiteY37" fmla="*/ 912407 h 1532055"/>
              <a:gd name="connsiteX38" fmla="*/ 557546 w 3021543"/>
              <a:gd name="connsiteY38" fmla="*/ 1013060 h 1532055"/>
              <a:gd name="connsiteX39" fmla="*/ 526178 w 3021543"/>
              <a:gd name="connsiteY39" fmla="*/ 1052602 h 1532055"/>
              <a:gd name="connsiteX40" fmla="*/ 720459 w 3021543"/>
              <a:gd name="connsiteY40" fmla="*/ 1106523 h 1532055"/>
              <a:gd name="connsiteX41" fmla="*/ 616236 w 3021543"/>
              <a:gd name="connsiteY41" fmla="*/ 1112514 h 1532055"/>
              <a:gd name="connsiteX42" fmla="*/ 1222353 w 3021543"/>
              <a:gd name="connsiteY42" fmla="*/ 1337785 h 1532055"/>
              <a:gd name="connsiteX43" fmla="*/ 2087511 w 3021543"/>
              <a:gd name="connsiteY43" fmla="*/ 1500747 h 1532055"/>
              <a:gd name="connsiteX44" fmla="*/ 2425479 w 3021543"/>
              <a:gd name="connsiteY44" fmla="*/ 1531901 h 1532055"/>
              <a:gd name="connsiteX45" fmla="*/ 2809994 w 3021543"/>
              <a:gd name="connsiteY45" fmla="*/ 1522315 h 1532055"/>
              <a:gd name="connsiteX46" fmla="*/ 2953618 w 3021543"/>
              <a:gd name="connsiteY46" fmla="*/ 1512448 h 1532055"/>
              <a:gd name="connsiteX47" fmla="*/ 3021543 w 3021543"/>
              <a:gd name="connsiteY47" fmla="*/ 1502657 h 1532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532055">
                <a:moveTo>
                  <a:pt x="3021543" y="0"/>
                </a:moveTo>
                <a:lnTo>
                  <a:pt x="2963800" y="7730"/>
                </a:lnTo>
                <a:cubicBezTo>
                  <a:pt x="2907134" y="14919"/>
                  <a:pt x="2850469" y="24506"/>
                  <a:pt x="2793803" y="25704"/>
                </a:cubicBezTo>
                <a:cubicBezTo>
                  <a:pt x="2667318" y="29298"/>
                  <a:pt x="2539821" y="20911"/>
                  <a:pt x="2414348" y="31695"/>
                </a:cubicBezTo>
                <a:cubicBezTo>
                  <a:pt x="2307089" y="41281"/>
                  <a:pt x="2198818" y="30497"/>
                  <a:pt x="2091558" y="29298"/>
                </a:cubicBezTo>
                <a:cubicBezTo>
                  <a:pt x="1942812" y="28100"/>
                  <a:pt x="1793053" y="19713"/>
                  <a:pt x="1645319" y="30497"/>
                </a:cubicBezTo>
                <a:cubicBezTo>
                  <a:pt x="1510738" y="38885"/>
                  <a:pt x="1376158" y="41281"/>
                  <a:pt x="1243602" y="64048"/>
                </a:cubicBezTo>
                <a:cubicBezTo>
                  <a:pt x="1079677" y="76030"/>
                  <a:pt x="916765" y="68841"/>
                  <a:pt x="753851" y="61651"/>
                </a:cubicBezTo>
                <a:cubicBezTo>
                  <a:pt x="653675" y="56858"/>
                  <a:pt x="554511" y="41281"/>
                  <a:pt x="465465" y="123960"/>
                </a:cubicBezTo>
                <a:cubicBezTo>
                  <a:pt x="489751" y="143132"/>
                  <a:pt x="519095" y="139537"/>
                  <a:pt x="546416" y="145529"/>
                </a:cubicBezTo>
                <a:cubicBezTo>
                  <a:pt x="594986" y="157511"/>
                  <a:pt x="643557" y="169493"/>
                  <a:pt x="689091" y="192260"/>
                </a:cubicBezTo>
                <a:cubicBezTo>
                  <a:pt x="699210" y="197053"/>
                  <a:pt x="708317" y="206639"/>
                  <a:pt x="704269" y="222217"/>
                </a:cubicBezTo>
                <a:cubicBezTo>
                  <a:pt x="701234" y="234199"/>
                  <a:pt x="691115" y="234199"/>
                  <a:pt x="683020" y="236595"/>
                </a:cubicBezTo>
                <a:cubicBezTo>
                  <a:pt x="664806" y="243785"/>
                  <a:pt x="642545" y="238992"/>
                  <a:pt x="621295" y="264155"/>
                </a:cubicBezTo>
                <a:cubicBezTo>
                  <a:pt x="702245" y="277336"/>
                  <a:pt x="780160" y="252172"/>
                  <a:pt x="848968" y="304896"/>
                </a:cubicBezTo>
                <a:cubicBezTo>
                  <a:pt x="823671" y="331257"/>
                  <a:pt x="795339" y="325266"/>
                  <a:pt x="768018" y="330059"/>
                </a:cubicBezTo>
                <a:cubicBezTo>
                  <a:pt x="739685" y="334852"/>
                  <a:pt x="712365" y="343240"/>
                  <a:pt x="684032" y="348032"/>
                </a:cubicBezTo>
                <a:cubicBezTo>
                  <a:pt x="653675" y="354023"/>
                  <a:pt x="623319" y="355222"/>
                  <a:pt x="592962" y="361213"/>
                </a:cubicBezTo>
                <a:cubicBezTo>
                  <a:pt x="567666" y="366006"/>
                  <a:pt x="540345" y="357618"/>
                  <a:pt x="509988" y="387575"/>
                </a:cubicBezTo>
                <a:cubicBezTo>
                  <a:pt x="584867" y="409143"/>
                  <a:pt x="652663" y="376790"/>
                  <a:pt x="726531" y="398359"/>
                </a:cubicBezTo>
                <a:cubicBezTo>
                  <a:pt x="683020" y="417531"/>
                  <a:pt x="647604" y="411539"/>
                  <a:pt x="614212" y="422324"/>
                </a:cubicBezTo>
                <a:cubicBezTo>
                  <a:pt x="583855" y="433108"/>
                  <a:pt x="547428" y="421126"/>
                  <a:pt x="522131" y="453478"/>
                </a:cubicBezTo>
                <a:cubicBezTo>
                  <a:pt x="502905" y="478641"/>
                  <a:pt x="482668" y="482236"/>
                  <a:pt x="457370" y="467857"/>
                </a:cubicBezTo>
                <a:cubicBezTo>
                  <a:pt x="435109" y="454676"/>
                  <a:pt x="410824" y="458271"/>
                  <a:pt x="388562" y="471452"/>
                </a:cubicBezTo>
                <a:cubicBezTo>
                  <a:pt x="380468" y="476245"/>
                  <a:pt x="372372" y="482236"/>
                  <a:pt x="372372" y="494218"/>
                </a:cubicBezTo>
                <a:cubicBezTo>
                  <a:pt x="372372" y="510994"/>
                  <a:pt x="382491" y="515787"/>
                  <a:pt x="393622" y="518184"/>
                </a:cubicBezTo>
                <a:cubicBezTo>
                  <a:pt x="403741" y="520580"/>
                  <a:pt x="415883" y="522977"/>
                  <a:pt x="426002" y="520580"/>
                </a:cubicBezTo>
                <a:cubicBezTo>
                  <a:pt x="490762" y="507399"/>
                  <a:pt x="554511" y="528968"/>
                  <a:pt x="619271" y="526571"/>
                </a:cubicBezTo>
                <a:cubicBezTo>
                  <a:pt x="415883" y="578096"/>
                  <a:pt x="210471" y="561321"/>
                  <a:pt x="0" y="579294"/>
                </a:cubicBezTo>
                <a:cubicBezTo>
                  <a:pt x="27321" y="615241"/>
                  <a:pt x="62737" y="585286"/>
                  <a:pt x="83986" y="611647"/>
                </a:cubicBezTo>
                <a:cubicBezTo>
                  <a:pt x="63748" y="666766"/>
                  <a:pt x="71844" y="696722"/>
                  <a:pt x="112319" y="700317"/>
                </a:cubicBezTo>
                <a:cubicBezTo>
                  <a:pt x="151782" y="703912"/>
                  <a:pt x="194281" y="684740"/>
                  <a:pt x="215531" y="750643"/>
                </a:cubicBezTo>
                <a:cubicBezTo>
                  <a:pt x="221602" y="771014"/>
                  <a:pt x="259042" y="765023"/>
                  <a:pt x="282315" y="768617"/>
                </a:cubicBezTo>
                <a:cubicBezTo>
                  <a:pt x="332909" y="777005"/>
                  <a:pt x="386539" y="768617"/>
                  <a:pt x="435109" y="794979"/>
                </a:cubicBezTo>
                <a:cubicBezTo>
                  <a:pt x="454335" y="804565"/>
                  <a:pt x="467489" y="811754"/>
                  <a:pt x="457370" y="838116"/>
                </a:cubicBezTo>
                <a:cubicBezTo>
                  <a:pt x="447252" y="865675"/>
                  <a:pt x="460406" y="875261"/>
                  <a:pt x="476596" y="886046"/>
                </a:cubicBezTo>
                <a:cubicBezTo>
                  <a:pt x="488739" y="894433"/>
                  <a:pt x="506953" y="892037"/>
                  <a:pt x="517071" y="917200"/>
                </a:cubicBezTo>
                <a:cubicBezTo>
                  <a:pt x="410824" y="913605"/>
                  <a:pt x="307612" y="893235"/>
                  <a:pt x="202377" y="912407"/>
                </a:cubicBezTo>
                <a:cubicBezTo>
                  <a:pt x="317731" y="960337"/>
                  <a:pt x="444216" y="957940"/>
                  <a:pt x="557546" y="1013060"/>
                </a:cubicBezTo>
                <a:cubicBezTo>
                  <a:pt x="553499" y="1032232"/>
                  <a:pt x="527190" y="1023844"/>
                  <a:pt x="526178" y="1052602"/>
                </a:cubicBezTo>
                <a:cubicBezTo>
                  <a:pt x="585879" y="1082558"/>
                  <a:pt x="657723" y="1062188"/>
                  <a:pt x="720459" y="1106523"/>
                </a:cubicBezTo>
                <a:cubicBezTo>
                  <a:pt x="684032" y="1126893"/>
                  <a:pt x="650640" y="1093342"/>
                  <a:pt x="616236" y="1112514"/>
                </a:cubicBezTo>
                <a:cubicBezTo>
                  <a:pt x="627367" y="1141273"/>
                  <a:pt x="1131283" y="1318613"/>
                  <a:pt x="1222353" y="1337785"/>
                </a:cubicBezTo>
                <a:cubicBezTo>
                  <a:pt x="1407527" y="1377327"/>
                  <a:pt x="1940788" y="1477980"/>
                  <a:pt x="2087511" y="1500747"/>
                </a:cubicBezTo>
                <a:cubicBezTo>
                  <a:pt x="2200841" y="1517522"/>
                  <a:pt x="2313160" y="1530703"/>
                  <a:pt x="2425479" y="1531901"/>
                </a:cubicBezTo>
                <a:cubicBezTo>
                  <a:pt x="2553988" y="1533099"/>
                  <a:pt x="2681485" y="1527108"/>
                  <a:pt x="2809994" y="1522315"/>
                </a:cubicBezTo>
                <a:cubicBezTo>
                  <a:pt x="2858058" y="1520518"/>
                  <a:pt x="2905933" y="1517372"/>
                  <a:pt x="2953618" y="1512448"/>
                </a:cubicBezTo>
                <a:lnTo>
                  <a:pt x="3021543" y="1502657"/>
                </a:ln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92D65D1-5075-D46C-65EF-BCB87A5AF112}"/>
              </a:ext>
            </a:extLst>
          </p:cNvPr>
          <p:cNvSpPr>
            <a:spLocks noGrp="1"/>
          </p:cNvSpPr>
          <p:nvPr>
            <p:ph type="title"/>
          </p:nvPr>
        </p:nvSpPr>
        <p:spPr>
          <a:xfrm>
            <a:off x="838200" y="838199"/>
            <a:ext cx="4191000" cy="5338763"/>
          </a:xfrm>
        </p:spPr>
        <p:txBody>
          <a:bodyPr>
            <a:normAutofit/>
          </a:bodyPr>
          <a:lstStyle/>
          <a:p>
            <a:r>
              <a:rPr lang="en-US"/>
              <a:t>Bronnen</a:t>
            </a:r>
          </a:p>
        </p:txBody>
      </p:sp>
      <p:sp>
        <p:nvSpPr>
          <p:cNvPr id="3" name="Content Placeholder 2">
            <a:extLst>
              <a:ext uri="{FF2B5EF4-FFF2-40B4-BE49-F238E27FC236}">
                <a16:creationId xmlns:a16="http://schemas.microsoft.com/office/drawing/2014/main" id="{6C797E02-0029-99C4-8FE6-18C6E3161380}"/>
              </a:ext>
            </a:extLst>
          </p:cNvPr>
          <p:cNvSpPr>
            <a:spLocks noGrp="1"/>
          </p:cNvSpPr>
          <p:nvPr>
            <p:ph idx="1"/>
          </p:nvPr>
        </p:nvSpPr>
        <p:spPr>
          <a:xfrm>
            <a:off x="4591132" y="543559"/>
            <a:ext cx="7377348" cy="7269481"/>
          </a:xfrm>
        </p:spPr>
        <p:txBody>
          <a:bodyPr vert="horz" lIns="91440" tIns="45720" rIns="91440" bIns="45720" rtlCol="0" anchor="ctr">
            <a:normAutofit/>
          </a:bodyPr>
          <a:lstStyle/>
          <a:p>
            <a:r>
              <a:rPr lang="nl-NL" sz="600" i="1">
                <a:cs typeface="Arial"/>
              </a:rPr>
              <a:t>Autoriteit Financiële Markten. (2024, 16 december). Consumentenmonitor Hypotheekbezitters – Q4 2024. AFM. </a:t>
            </a:r>
            <a:r>
              <a:rPr lang="nl-NL" sz="600" i="1" u="sng">
                <a:cs typeface="Arial"/>
                <a:hlinkClick r:id="rId2"/>
              </a:rPr>
              <a:t>https://www.afm.nl/~/profmedia/files/rapporten/2025/consumentenmonitor-hypotheekbezitters-q4-2024.pdf</a:t>
            </a:r>
            <a:endParaRPr lang="nl-NL" sz="600">
              <a:cs typeface="Arial"/>
            </a:endParaRPr>
          </a:p>
          <a:p>
            <a:r>
              <a:rPr lang="nl-NL" sz="600" i="1">
                <a:cs typeface="Arial"/>
              </a:rPr>
              <a:t>De Nederlandsche Bank. (2024, 21 mei). Beleggende huishoudens schieten uit de startblokken in 2024: 11,3 miljard winst. DNB. </a:t>
            </a:r>
            <a:r>
              <a:rPr lang="nl-NL" sz="600" i="1" u="sng">
                <a:cs typeface="Arial"/>
                <a:hlinkClick r:id="rId3"/>
              </a:rPr>
              <a:t>https://www.dnb.nl/algemeen-nieuws/statistiek/2024/beleggende-huishoudens-schieten-uit-de-startblokken-in-2024-11-3-miljard-winst/</a:t>
            </a:r>
            <a:endParaRPr lang="nl-NL" sz="600">
              <a:cs typeface="Arial"/>
            </a:endParaRPr>
          </a:p>
          <a:p>
            <a:r>
              <a:rPr lang="nl-NL" sz="600" i="1" err="1">
                <a:cs typeface="Arial"/>
              </a:rPr>
              <a:t>Finner</a:t>
            </a:r>
            <a:r>
              <a:rPr lang="nl-NL" sz="600" i="1">
                <a:cs typeface="Arial"/>
              </a:rPr>
              <a:t>. (2025). Rendement vermogensbeheer – Sparen of beleggen? </a:t>
            </a:r>
            <a:r>
              <a:rPr lang="nl-NL" sz="600" i="1" err="1">
                <a:cs typeface="Arial"/>
              </a:rPr>
              <a:t>Finner</a:t>
            </a:r>
            <a:r>
              <a:rPr lang="nl-NL" sz="600" i="1">
                <a:cs typeface="Arial"/>
              </a:rPr>
              <a:t>. </a:t>
            </a:r>
            <a:r>
              <a:rPr lang="nl-NL" sz="600" i="1" u="sng">
                <a:cs typeface="Arial"/>
                <a:hlinkClick r:id="rId4"/>
              </a:rPr>
              <a:t>https://www.finner.nl/vermogensbeheer/rendement-vermogensbeheer</a:t>
            </a:r>
            <a:endParaRPr lang="nl-NL" sz="600">
              <a:cs typeface="Arial"/>
            </a:endParaRPr>
          </a:p>
          <a:p>
            <a:r>
              <a:rPr lang="nl-NL" sz="600" i="1">
                <a:cs typeface="Arial"/>
              </a:rPr>
              <a:t>Nibud. (2024). Advies hypotheeknormen 2025. Nibud. </a:t>
            </a:r>
            <a:r>
              <a:rPr lang="nl-NL" sz="600" i="1" u="sng">
                <a:cs typeface="Arial"/>
                <a:hlinkClick r:id="rId5"/>
              </a:rPr>
              <a:t>https://www.nibud.nl/onderzoeksrapporten/rapport-advies-hypotheeknormen-2025-nibud-2024/</a:t>
            </a:r>
            <a:endParaRPr lang="nl-NL" sz="600">
              <a:cs typeface="Arial"/>
            </a:endParaRPr>
          </a:p>
          <a:p>
            <a:r>
              <a:rPr lang="nl-NL" sz="600" i="1">
                <a:cs typeface="Arial"/>
              </a:rPr>
              <a:t>Rijksoverheid. (2024, 5 november). Leennormen in 2025: geen grote wijzigingen. Rijksoverheid. </a:t>
            </a:r>
            <a:r>
              <a:rPr lang="nl-NL" sz="600" i="1" u="sng">
                <a:cs typeface="Arial"/>
                <a:hlinkClick r:id="rId6"/>
              </a:rPr>
              <a:t>https://www.rijksoverheid.nl/actueel/nieuws/2024/11/05/leennormen-in-2025-geen-grote-wijzigingen.-de-meeste-huishoudens-die-hun-inkomen-zien-stijgen-kunnen-wat-meer-lenen-voor-aankoop-woning</a:t>
            </a:r>
            <a:endParaRPr lang="nl-NL" sz="600">
              <a:cs typeface="Arial"/>
            </a:endParaRPr>
          </a:p>
          <a:p>
            <a:r>
              <a:rPr lang="nl-NL" sz="600">
                <a:cs typeface="Times New Roman"/>
              </a:rPr>
              <a:t>Bakker, N. (2025, 13 augustus). TA-column Nico Bakker: AEX-index in </a:t>
            </a:r>
            <a:r>
              <a:rPr lang="nl-NL" sz="600" err="1">
                <a:cs typeface="Times New Roman"/>
              </a:rPr>
              <a:t>zwabberig</a:t>
            </a:r>
            <a:r>
              <a:rPr lang="nl-NL" sz="600">
                <a:cs typeface="Times New Roman"/>
              </a:rPr>
              <a:t> koersritme. </a:t>
            </a:r>
            <a:r>
              <a:rPr lang="nl-NL" sz="600" i="1">
                <a:cs typeface="Times New Roman"/>
              </a:rPr>
              <a:t>Beurs.nl</a:t>
            </a:r>
            <a:r>
              <a:rPr lang="nl-NL" sz="600">
                <a:cs typeface="Times New Roman"/>
              </a:rPr>
              <a:t>. </a:t>
            </a:r>
            <a:r>
              <a:rPr lang="nl-NL" sz="600">
                <a:cs typeface="Times New Roman"/>
                <a:hlinkClick r:id="rId7"/>
              </a:rPr>
              <a:t>https://www.beurs.nl/Artikel/829537/TA-column-Nico-Bakker-AEX-index-in-zwabberig-koersritme.aspx</a:t>
            </a:r>
            <a:endParaRPr lang="nl-NL" sz="600" i="1" u="sng">
              <a:cs typeface="Arial"/>
            </a:endParaRPr>
          </a:p>
          <a:p>
            <a:r>
              <a:rPr lang="nl-NL" sz="600" err="1">
                <a:cs typeface="Times New Roman"/>
              </a:rPr>
              <a:t>Burgering</a:t>
            </a:r>
            <a:r>
              <a:rPr lang="nl-NL" sz="600">
                <a:cs typeface="Times New Roman"/>
              </a:rPr>
              <a:t>, C. (</a:t>
            </a:r>
            <a:r>
              <a:rPr lang="nl-NL" sz="600" err="1">
                <a:cs typeface="Times New Roman"/>
              </a:rPr>
              <a:t>z.d.</a:t>
            </a:r>
            <a:r>
              <a:rPr lang="nl-NL" sz="600">
                <a:cs typeface="Times New Roman"/>
              </a:rPr>
              <a:t>). </a:t>
            </a:r>
            <a:r>
              <a:rPr lang="nl-NL" sz="600" i="1">
                <a:cs typeface="Times New Roman"/>
              </a:rPr>
              <a:t>Beursnieuws voor de particuliere belegger - CashCow.nl</a:t>
            </a:r>
            <a:r>
              <a:rPr lang="nl-NL" sz="600">
                <a:cs typeface="Times New Roman"/>
              </a:rPr>
              <a:t>. CashCow.nl. </a:t>
            </a:r>
            <a:r>
              <a:rPr lang="nl-NL" sz="600">
                <a:cs typeface="Times New Roman"/>
                <a:hlinkClick r:id="rId8"/>
              </a:rPr>
              <a:t>https://cashcow.nl/category/beurzen/</a:t>
            </a:r>
            <a:endParaRPr lang="nl-NL" sz="600">
              <a:cs typeface="Arial"/>
            </a:endParaRPr>
          </a:p>
          <a:p>
            <a:r>
              <a:rPr lang="nl-NL" sz="600" i="1">
                <a:cs typeface="Times New Roman"/>
              </a:rPr>
              <a:t>De risico’s van beleggen</a:t>
            </a:r>
            <a:r>
              <a:rPr lang="nl-NL" sz="600">
                <a:cs typeface="Times New Roman"/>
              </a:rPr>
              <a:t>. (</a:t>
            </a:r>
            <a:r>
              <a:rPr lang="nl-NL" sz="600" err="1">
                <a:cs typeface="Times New Roman"/>
              </a:rPr>
              <a:t>z.d.</a:t>
            </a:r>
            <a:r>
              <a:rPr lang="nl-NL" sz="600">
                <a:cs typeface="Times New Roman"/>
              </a:rPr>
              <a:t>). ABN AMRO Bank. </a:t>
            </a:r>
            <a:r>
              <a:rPr lang="nl-NL" sz="600">
                <a:cs typeface="Times New Roman"/>
                <a:hlinkClick r:id="rId9"/>
              </a:rPr>
              <a:t>https://www.abnamro.nl/nl/prive/beleggen/de-risicos-van-beleggen.html</a:t>
            </a:r>
            <a:endParaRPr lang="nl-NL" sz="600">
              <a:cs typeface="Arial"/>
            </a:endParaRPr>
          </a:p>
          <a:p>
            <a:r>
              <a:rPr lang="nl-NL" sz="600">
                <a:ea typeface="+mn-lt"/>
                <a:cs typeface="+mn-lt"/>
              </a:rPr>
              <a:t>De Nederlandsche Bank. (</a:t>
            </a:r>
            <a:r>
              <a:rPr lang="nl-NL" sz="600" err="1">
                <a:ea typeface="+mn-lt"/>
                <a:cs typeface="+mn-lt"/>
              </a:rPr>
              <a:t>z.d.</a:t>
            </a:r>
            <a:r>
              <a:rPr lang="nl-NL" sz="600">
                <a:ea typeface="+mn-lt"/>
                <a:cs typeface="+mn-lt"/>
              </a:rPr>
              <a:t>). </a:t>
            </a:r>
            <a:r>
              <a:rPr lang="nl-NL" sz="600" i="1">
                <a:ea typeface="+mn-lt"/>
                <a:cs typeface="+mn-lt"/>
              </a:rPr>
              <a:t>De woningmarkt</a:t>
            </a:r>
            <a:r>
              <a:rPr lang="nl-NL" sz="600">
                <a:ea typeface="+mn-lt"/>
                <a:cs typeface="+mn-lt"/>
              </a:rPr>
              <a:t>. Geraadpleegd op 17 september 2025, van </a:t>
            </a:r>
            <a:r>
              <a:rPr lang="nl-NL" sz="600">
                <a:ea typeface="+mn-lt"/>
                <a:cs typeface="+mn-lt"/>
                <a:hlinkClick r:id="rId10"/>
              </a:rPr>
              <a:t>https://www.dnb.nl/actuele-economische-vraagstukken/woningmarkt/</a:t>
            </a:r>
            <a:endParaRPr lang="nl-NL" sz="600" i="1" u="sng">
              <a:cs typeface="Arial"/>
            </a:endParaRPr>
          </a:p>
          <a:p>
            <a:r>
              <a:rPr lang="nl-NL" sz="600">
                <a:cs typeface="Times New Roman"/>
              </a:rPr>
              <a:t>NVM. (2025). </a:t>
            </a:r>
            <a:r>
              <a:rPr lang="nl-NL" sz="600" i="1">
                <a:cs typeface="Times New Roman"/>
              </a:rPr>
              <a:t>Analyse woningmarkt 2e kwartaal 2025</a:t>
            </a:r>
            <a:r>
              <a:rPr lang="nl-NL" sz="600">
                <a:cs typeface="Times New Roman"/>
              </a:rPr>
              <a:t>. </a:t>
            </a:r>
            <a:r>
              <a:rPr lang="nl-NL" sz="600">
                <a:cs typeface="Times New Roman"/>
                <a:hlinkClick r:id="rId11"/>
              </a:rPr>
              <a:t>https://www.nvm.nl/media/eg3pnqyn/bijlage-1-analyse-woningmarkt-2e-kwartaal-2025.pdf?_gl=1*1mccd6y*_up*MQ..&amp;gclid=Cj0KCQjwh5vFBhCyARIsAHBx2ww2OIkFjk03PlrJ-UGHxAfn_1rzIhNGscgY0Dcio1-uAdAdrOq54cAaAghYEALw_wcB&amp;gbraid=0AAAAACp6Pwrrnebg2o0NbnW9izsFzbjS0</a:t>
            </a:r>
            <a:endParaRPr lang="nl-NL" sz="600">
              <a:cs typeface="Arial"/>
            </a:endParaRPr>
          </a:p>
          <a:p>
            <a:r>
              <a:rPr lang="nl-NL" sz="600">
                <a:cs typeface="Times New Roman"/>
              </a:rPr>
              <a:t>DTNL. (</a:t>
            </a:r>
            <a:r>
              <a:rPr lang="nl-NL" sz="600" err="1">
                <a:cs typeface="Times New Roman"/>
              </a:rPr>
              <a:t>z.d.</a:t>
            </a:r>
            <a:r>
              <a:rPr lang="nl-NL" sz="600">
                <a:cs typeface="Times New Roman"/>
              </a:rPr>
              <a:t>). </a:t>
            </a:r>
            <a:r>
              <a:rPr lang="nl-NL" sz="600" i="1">
                <a:cs typeface="Times New Roman"/>
              </a:rPr>
              <a:t>Marktinformatie koopwoningen</a:t>
            </a:r>
            <a:r>
              <a:rPr lang="nl-NL" sz="600">
                <a:cs typeface="Times New Roman"/>
              </a:rPr>
              <a:t>. </a:t>
            </a:r>
            <a:r>
              <a:rPr lang="nl-NL" sz="600">
                <a:cs typeface="Times New Roman"/>
                <a:hlinkClick r:id="rId12"/>
              </a:rPr>
              <a:t>https://www.nvm.nl/wonen/marktinformatie/?_gl=1*eq5bm7*_up*MQ..*_ga*Njg1MjM0MDgzLjE3NTgxMTg2NjY.*_ga_JKVCRJCQ0N*czE3NTgxMTg2NjQkbzEkZzAkdDE3NTgxMTg2NjQkajYwJGwwJGgw&amp;gclid=Cj0KCQjwuKnGBhD5ARIsAD19RsaHsPN1GIvBwFNm2m-u7ROip5AHPq7U2bpycDTvqErXMMm0cNjuaDwaAir6EALw_wcB&amp;gbraid=0AAAAACp6PwpyYI2DddDO65am3qEOc9lbv</a:t>
            </a:r>
            <a:endParaRPr lang="nl-NL" sz="600">
              <a:cs typeface="Arial"/>
            </a:endParaRPr>
          </a:p>
          <a:p>
            <a:r>
              <a:rPr lang="nl-NL" sz="600" i="1">
                <a:ea typeface="+mn-lt"/>
                <a:cs typeface="+mn-lt"/>
              </a:rPr>
              <a:t>De Nederlandsche Bank. (</a:t>
            </a:r>
            <a:r>
              <a:rPr lang="nl-NL" sz="600" i="1" err="1">
                <a:ea typeface="+mn-lt"/>
                <a:cs typeface="+mn-lt"/>
              </a:rPr>
              <a:t>z.d.</a:t>
            </a:r>
            <a:r>
              <a:rPr lang="nl-NL" sz="600" i="1">
                <a:ea typeface="+mn-lt"/>
                <a:cs typeface="+mn-lt"/>
              </a:rPr>
              <a:t>). Onze hoge hypotheekschulden: risico’s en oplossingen. Geraadpleegd op 17 september 2025, van </a:t>
            </a:r>
            <a:r>
              <a:rPr lang="nl-NL" sz="600" i="1">
                <a:ea typeface="+mn-lt"/>
                <a:cs typeface="+mn-lt"/>
                <a:hlinkClick r:id="rId13"/>
              </a:rPr>
              <a:t>https://www.dnb.nl/thema-s/actuele-economische-vraagstukken/woningmarkt/onze-hoge-hypotheekschulden-risico-s-en-oplossingen</a:t>
            </a:r>
            <a:endParaRPr lang="nl-NL" sz="600">
              <a:cs typeface="Times New Roman"/>
            </a:endParaRPr>
          </a:p>
          <a:p>
            <a:r>
              <a:rPr lang="nl-NL" sz="600" i="1">
                <a:ea typeface="+mn-lt"/>
                <a:cs typeface="+mn-lt"/>
              </a:rPr>
              <a:t>NHG. (2023, 12 juli). Woonlasten bron van zorgen onder woningeigenaren. Geraadpleegd op 17 september 2025, van </a:t>
            </a:r>
            <a:r>
              <a:rPr lang="nl-NL" sz="600" i="1">
                <a:ea typeface="+mn-lt"/>
                <a:cs typeface="+mn-lt"/>
                <a:hlinkClick r:id="rId14"/>
              </a:rPr>
              <a:t>https://www.nhg.nl/nhg-actueel/woonlasten-bron-van-zorgen-onder-woningeigenaren-1</a:t>
            </a:r>
            <a:endParaRPr lang="nl-NL" sz="600">
              <a:cs typeface="Arial"/>
            </a:endParaRPr>
          </a:p>
          <a:p>
            <a:r>
              <a:rPr lang="nl-NL" sz="600" i="1">
                <a:ea typeface="+mn-lt"/>
                <a:cs typeface="+mn-lt"/>
              </a:rPr>
              <a:t>NU.nl. (2023, 9 februari). Risico op restschulden bij aflossingsvrije hypotheken wordt kleiner. Geraadpleegd op 17 september 2025, van </a:t>
            </a:r>
            <a:r>
              <a:rPr lang="nl-NL" sz="600" i="1">
                <a:ea typeface="+mn-lt"/>
                <a:cs typeface="+mn-lt"/>
                <a:hlinkClick r:id="rId15"/>
              </a:rPr>
              <a:t>https://www.nu.nl/economie/6278588/risico-op-restschulden-bij-aflossingsvrije-hypotheken-wordt-kleiner.html</a:t>
            </a:r>
            <a:endParaRPr lang="nl-NL" sz="600"/>
          </a:p>
          <a:p>
            <a:r>
              <a:rPr lang="nl-NL" sz="600" i="1">
                <a:cs typeface="Times New Roman"/>
              </a:rPr>
              <a:t>Aantal hypotheekaanvragen door starters blijft flink stijgen in derde kwartaal</a:t>
            </a:r>
            <a:r>
              <a:rPr lang="nl-NL" sz="600">
                <a:cs typeface="Times New Roman"/>
              </a:rPr>
              <a:t>. (</a:t>
            </a:r>
            <a:r>
              <a:rPr lang="nl-NL" sz="600" err="1">
                <a:cs typeface="Times New Roman"/>
              </a:rPr>
              <a:t>z.d.</a:t>
            </a:r>
            <a:r>
              <a:rPr lang="nl-NL" sz="600">
                <a:cs typeface="Times New Roman"/>
              </a:rPr>
              <a:t>). Hypotheker. </a:t>
            </a:r>
            <a:r>
              <a:rPr lang="nl-NL" sz="600">
                <a:cs typeface="Times New Roman"/>
                <a:hlinkClick r:id="rId16"/>
              </a:rPr>
              <a:t>https://www.hypotheker.nl/actueel/persberichten/aantal-hypotheekaanvragen-door-starters-blijft-flink-stijgen-in-derde-kwartaal/?utm_source=chatgpt.com</a:t>
            </a:r>
            <a:endParaRPr lang="nl-NL" sz="600">
              <a:cs typeface="Times New Roman"/>
            </a:endParaRPr>
          </a:p>
          <a:p>
            <a:r>
              <a:rPr lang="nl-NL" sz="600">
                <a:ea typeface="+mn-lt"/>
                <a:cs typeface="+mn-lt"/>
              </a:rPr>
              <a:t>Autoriteit Financiële Markten. (2021). </a:t>
            </a:r>
            <a:r>
              <a:rPr lang="nl-NL" sz="600" i="1">
                <a:ea typeface="+mn-lt"/>
                <a:cs typeface="+mn-lt"/>
              </a:rPr>
              <a:t>Consumentenmonitor najaar 2021</a:t>
            </a:r>
            <a:r>
              <a:rPr lang="nl-NL" sz="600">
                <a:ea typeface="+mn-lt"/>
                <a:cs typeface="+mn-lt"/>
              </a:rPr>
              <a:t>. AFM. </a:t>
            </a:r>
            <a:r>
              <a:rPr lang="nl-NL" sz="600">
                <a:ea typeface="+mn-lt"/>
                <a:cs typeface="+mn-lt"/>
                <a:hlinkClick r:id="rId17"/>
              </a:rPr>
              <a:t>https://www.afm.nl/nl-nl/professionals/nieuws/2021/december/consumentenmonitor-najaar-2021</a:t>
            </a:r>
            <a:endParaRPr lang="nl-NL" sz="600"/>
          </a:p>
          <a:p>
            <a:r>
              <a:rPr lang="nl-NL" sz="600" i="1">
                <a:cs typeface="Times New Roman"/>
              </a:rPr>
              <a:t>Bijna 2 miljoen huishoudens aan het beleggen</a:t>
            </a:r>
            <a:r>
              <a:rPr lang="nl-NL" sz="600">
                <a:cs typeface="Times New Roman"/>
              </a:rPr>
              <a:t>. (</a:t>
            </a:r>
            <a:r>
              <a:rPr lang="nl-NL" sz="600" err="1">
                <a:cs typeface="Times New Roman"/>
              </a:rPr>
              <a:t>z.d.</a:t>
            </a:r>
            <a:r>
              <a:rPr lang="nl-NL" sz="600">
                <a:cs typeface="Times New Roman"/>
              </a:rPr>
              <a:t>). ©2022 AFM. </a:t>
            </a:r>
            <a:r>
              <a:rPr lang="nl-NL" sz="600">
                <a:cs typeface="Times New Roman"/>
                <a:hlinkClick r:id="rId18"/>
              </a:rPr>
              <a:t>https://www.afm.nl/nl-nl/consumenten/actueel/2021/december/2-miljoen-mensen-aan-beleggen#:~:text=Het%20aantal%20beleggende%20huishoudens%20is,Markten%20(AFM)%20jaarlijks%20publiceert</a:t>
            </a:r>
            <a:r>
              <a:rPr lang="nl-NL" sz="600">
                <a:cs typeface="Times New Roman"/>
              </a:rPr>
              <a:t>.</a:t>
            </a:r>
            <a:endParaRPr lang="nl-NL" sz="600"/>
          </a:p>
          <a:p>
            <a:r>
              <a:rPr lang="nl-NL" sz="600">
                <a:ea typeface="+mn-lt"/>
                <a:cs typeface="+mn-lt"/>
              </a:rPr>
              <a:t>Autoriteit Financiële Markten (AFM). (2023, 8 september). </a:t>
            </a:r>
            <a:r>
              <a:rPr lang="nl-NL" sz="600" i="1">
                <a:ea typeface="+mn-lt"/>
                <a:cs typeface="+mn-lt"/>
              </a:rPr>
              <a:t>Oproep AFM blijkt effectief: aantal klanten met verhoogd risico bij aflossingsvrije hypotheek neemt af</a:t>
            </a:r>
            <a:r>
              <a:rPr lang="nl-NL" sz="600">
                <a:ea typeface="+mn-lt"/>
                <a:cs typeface="+mn-lt"/>
              </a:rPr>
              <a:t>. Banken.nl. </a:t>
            </a:r>
            <a:r>
              <a:rPr lang="nl-NL" sz="600">
                <a:ea typeface="+mn-lt"/>
                <a:cs typeface="+mn-lt"/>
                <a:hlinkClick r:id="rId19"/>
              </a:rPr>
              <a:t>https://banken.nl/nieuws/23069/oproep-afm-blijkt-effectief-aantal-klanten-met-verhoogd-risico-bij-aflossingsvrije-hypotheek-neemt-af</a:t>
            </a:r>
            <a:endParaRPr lang="nl-NL" sz="600">
              <a:cs typeface="Times New Roman"/>
            </a:endParaRPr>
          </a:p>
          <a:p>
            <a:r>
              <a:rPr lang="nl-NL" sz="600">
                <a:ea typeface="+mn-lt"/>
                <a:cs typeface="+mn-lt"/>
              </a:rPr>
              <a:t>Autoriteit Financiële Markten (AFM). (2024, 10 oktober). </a:t>
            </a:r>
            <a:r>
              <a:rPr lang="nl-NL" sz="600" i="1">
                <a:ea typeface="+mn-lt"/>
                <a:cs typeface="+mn-lt"/>
              </a:rPr>
              <a:t>AFM presenteert resultaten onderzoek kwaliteit hypotheekadvies</a:t>
            </a:r>
            <a:r>
              <a:rPr lang="nl-NL" sz="600">
                <a:ea typeface="+mn-lt"/>
                <a:cs typeface="+mn-lt"/>
              </a:rPr>
              <a:t>. </a:t>
            </a:r>
            <a:r>
              <a:rPr lang="nl-NL" sz="600" err="1">
                <a:ea typeface="+mn-lt"/>
                <a:cs typeface="+mn-lt"/>
              </a:rPr>
              <a:t>Adfiz</a:t>
            </a:r>
            <a:r>
              <a:rPr lang="nl-NL" sz="600">
                <a:ea typeface="+mn-lt"/>
                <a:cs typeface="+mn-lt"/>
              </a:rPr>
              <a:t>. </a:t>
            </a:r>
            <a:r>
              <a:rPr lang="nl-NL" sz="600">
                <a:ea typeface="+mn-lt"/>
                <a:cs typeface="+mn-lt"/>
                <a:hlinkClick r:id="rId20"/>
              </a:rPr>
              <a:t>https://www.adfiz.nl/nieuws/afm-presenteert-resultaten-onderzoek-kwaliteit-hypotheekadvies</a:t>
            </a:r>
            <a:endParaRPr lang="nl-NL" sz="600"/>
          </a:p>
          <a:p>
            <a:r>
              <a:rPr lang="nl-NL" sz="600" err="1">
                <a:ea typeface="+mn-lt"/>
                <a:cs typeface="+mn-lt"/>
              </a:rPr>
              <a:t>Knab</a:t>
            </a:r>
            <a:r>
              <a:rPr lang="nl-NL" sz="600">
                <a:ea typeface="+mn-lt"/>
                <a:cs typeface="+mn-lt"/>
              </a:rPr>
              <a:t>. (2024, 8 januari). </a:t>
            </a:r>
            <a:r>
              <a:rPr lang="nl-NL" sz="600" i="1">
                <a:ea typeface="+mn-lt"/>
                <a:cs typeface="+mn-lt"/>
              </a:rPr>
              <a:t>Onderzoek: Hypotheekaanvragen met Nationale Hypotheek Garantie met 17% gestegen</a:t>
            </a:r>
            <a:r>
              <a:rPr lang="nl-NL" sz="600">
                <a:ea typeface="+mn-lt"/>
                <a:cs typeface="+mn-lt"/>
              </a:rPr>
              <a:t>. </a:t>
            </a:r>
            <a:r>
              <a:rPr lang="nl-NL" sz="600" err="1">
                <a:ea typeface="+mn-lt"/>
                <a:cs typeface="+mn-lt"/>
              </a:rPr>
              <a:t>Knab</a:t>
            </a:r>
            <a:r>
              <a:rPr lang="nl-NL" sz="600">
                <a:ea typeface="+mn-lt"/>
                <a:cs typeface="+mn-lt"/>
              </a:rPr>
              <a:t>. </a:t>
            </a:r>
            <a:r>
              <a:rPr lang="nl-NL" sz="600">
                <a:ea typeface="+mn-lt"/>
                <a:cs typeface="+mn-lt"/>
                <a:hlinkClick r:id="rId21"/>
              </a:rPr>
              <a:t>https://bieb.knab.nl/nieuws/onderzoek-hypotheekaanvragen-met-nhg-gestegen</a:t>
            </a:r>
            <a:endParaRPr lang="nl-NL" sz="600"/>
          </a:p>
          <a:p>
            <a:r>
              <a:rPr lang="nl-NL" sz="600" err="1">
                <a:ea typeface="+mn-lt"/>
                <a:cs typeface="+mn-lt"/>
              </a:rPr>
              <a:t>Omniplan</a:t>
            </a:r>
            <a:r>
              <a:rPr lang="nl-NL" sz="600">
                <a:ea typeface="+mn-lt"/>
                <a:cs typeface="+mn-lt"/>
              </a:rPr>
              <a:t>. (2025, 27 augustus). </a:t>
            </a:r>
            <a:r>
              <a:rPr lang="nl-NL" sz="600" i="1">
                <a:ea typeface="+mn-lt"/>
                <a:cs typeface="+mn-lt"/>
              </a:rPr>
              <a:t>87 procent Nederlanders vindt online inzicht in hypotheek een basisvoorwaarde</a:t>
            </a:r>
            <a:r>
              <a:rPr lang="nl-NL" sz="600">
                <a:ea typeface="+mn-lt"/>
                <a:cs typeface="+mn-lt"/>
              </a:rPr>
              <a:t>. Zeker van Geld. </a:t>
            </a:r>
            <a:r>
              <a:rPr lang="nl-NL" sz="600">
                <a:ea typeface="+mn-lt"/>
                <a:cs typeface="+mn-lt"/>
                <a:hlinkClick r:id="rId22"/>
              </a:rPr>
              <a:t>https://www.zekervangeld.nl/nieuws/87-procent-nederlanders-vindt-online-inzicht-in-hypotheek-een-basisvoorwaarde</a:t>
            </a:r>
            <a:endParaRPr lang="nl-NL" sz="600"/>
          </a:p>
          <a:p>
            <a:r>
              <a:rPr lang="nl-NL" sz="600">
                <a:ea typeface="+mn-lt"/>
                <a:cs typeface="+mn-lt"/>
              </a:rPr>
              <a:t>Banken.nl — “Dominantie banken in hypotheeksector groeit door. </a:t>
            </a:r>
            <a:r>
              <a:rPr lang="nl-NL" sz="600">
                <a:ea typeface="+mn-lt"/>
                <a:cs typeface="+mn-lt"/>
                <a:hlinkClick r:id="rId23"/>
              </a:rPr>
              <a:t>https://www.banken.nl/nieuws/25467/dominantie-banken-in-hypotheeksector-groeit-door?utm..com</a:t>
            </a:r>
            <a:endParaRPr lang="nl-NL" sz="600">
              <a:cs typeface="Times New Roman"/>
            </a:endParaRPr>
          </a:p>
          <a:p>
            <a:r>
              <a:rPr lang="nl-NL" sz="600">
                <a:ea typeface="+mn-lt"/>
                <a:cs typeface="+mn-lt"/>
              </a:rPr>
              <a:t>De Nederlandsche Bank (DNB) — Dashboard “Omvang en verdeling hypotheekmarkt.  </a:t>
            </a:r>
            <a:r>
              <a:rPr lang="nl-NL" sz="600">
                <a:ea typeface="+mn-lt"/>
                <a:cs typeface="+mn-lt"/>
                <a:hlinkClick r:id="rId24"/>
              </a:rPr>
              <a:t>https://www.dnb.nl/statistieken/dashboards/woninghypotheken/omvang-en-verdeling-hypotheekmarkt?utm_source</a:t>
            </a:r>
            <a:r>
              <a:rPr lang="nl-NL" sz="600">
                <a:ea typeface="+mn-lt"/>
                <a:cs typeface="+mn-lt"/>
              </a:rPr>
              <a:t>.</a:t>
            </a:r>
          </a:p>
          <a:p>
            <a:r>
              <a:rPr lang="nl-NL" sz="600">
                <a:ea typeface="+mn-lt"/>
                <a:cs typeface="+mn-lt"/>
              </a:rPr>
              <a:t>Finner.nl — “Zo vindt u een onafhankelijke beleggingsadviseur in Nederland” (vergelijk </a:t>
            </a:r>
            <a:r>
              <a:rPr lang="nl-NL" sz="600" err="1">
                <a:ea typeface="+mn-lt"/>
                <a:cs typeface="+mn-lt"/>
              </a:rPr>
              <a:t>robo</a:t>
            </a:r>
            <a:r>
              <a:rPr lang="nl-NL" sz="600">
                <a:ea typeface="+mn-lt"/>
                <a:cs typeface="+mn-lt"/>
              </a:rPr>
              <a:t>-advies </a:t>
            </a:r>
            <a:r>
              <a:rPr lang="nl-NL" sz="600" err="1">
                <a:ea typeface="+mn-lt"/>
                <a:cs typeface="+mn-lt"/>
              </a:rPr>
              <a:t>vs</a:t>
            </a:r>
            <a:r>
              <a:rPr lang="nl-NL" sz="600">
                <a:ea typeface="+mn-lt"/>
                <a:cs typeface="+mn-lt"/>
              </a:rPr>
              <a:t> traditioneel advies).  </a:t>
            </a:r>
            <a:r>
              <a:rPr lang="nl-NL" sz="600">
                <a:ea typeface="+mn-lt"/>
                <a:cs typeface="+mn-lt"/>
                <a:hlinkClick r:id="rId25"/>
              </a:rPr>
              <a:t>https://www.finner.nl/beleggen/kies-de-beste-beleggingsadviseur?utm_sourse</a:t>
            </a:r>
            <a:endParaRPr lang="nl-NL" sz="600">
              <a:cs typeface="Times New Roman"/>
            </a:endParaRPr>
          </a:p>
          <a:p>
            <a:pPr marL="0" indent="0">
              <a:buNone/>
            </a:pPr>
            <a:endParaRPr lang="nl-NL" sz="500">
              <a:latin typeface="Aptos"/>
              <a:cs typeface="Times New Roman"/>
            </a:endParaRPr>
          </a:p>
          <a:p>
            <a:pPr marL="0" indent="0">
              <a:buNone/>
            </a:pPr>
            <a:endParaRPr lang="nl-NL" sz="500">
              <a:latin typeface="Aptos"/>
              <a:cs typeface="Times New Roman"/>
            </a:endParaRPr>
          </a:p>
          <a:p>
            <a:endParaRPr lang="nl-NL" sz="500">
              <a:latin typeface="Times New Roman"/>
              <a:cs typeface="Times New Roman"/>
            </a:endParaRPr>
          </a:p>
          <a:p>
            <a:endParaRPr lang="nl-NL" sz="500"/>
          </a:p>
          <a:p>
            <a:pPr marL="0" indent="0">
              <a:buNone/>
            </a:pPr>
            <a:endParaRPr lang="nl-NL" sz="500"/>
          </a:p>
          <a:p>
            <a:endParaRPr lang="nl-NL" sz="500"/>
          </a:p>
          <a:p>
            <a:endParaRPr lang="nl-NL" sz="500"/>
          </a:p>
          <a:p>
            <a:pPr marL="0" indent="0">
              <a:buNone/>
            </a:pPr>
            <a:endParaRPr lang="en-US" sz="500"/>
          </a:p>
        </p:txBody>
      </p:sp>
    </p:spTree>
    <p:extLst>
      <p:ext uri="{BB962C8B-B14F-4D97-AF65-F5344CB8AC3E}">
        <p14:creationId xmlns:p14="http://schemas.microsoft.com/office/powerpoint/2010/main" val="169885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E4840DC1-3138-0984-28D4-7C8360C5FBC8}"/>
              </a:ext>
            </a:extLst>
          </p:cNvPr>
          <p:cNvSpPr>
            <a:spLocks noGrp="1"/>
          </p:cNvSpPr>
          <p:nvPr>
            <p:ph type="title"/>
          </p:nvPr>
        </p:nvSpPr>
        <p:spPr>
          <a:xfrm>
            <a:off x="640080" y="1243013"/>
            <a:ext cx="3855720" cy="4371974"/>
          </a:xfrm>
        </p:spPr>
        <p:txBody>
          <a:bodyPr>
            <a:normAutofit/>
          </a:bodyPr>
          <a:lstStyle/>
          <a:p>
            <a:r>
              <a:rPr lang="nl-NL" sz="3600" err="1">
                <a:solidFill>
                  <a:schemeClr val="tx2"/>
                </a:solidFill>
              </a:rPr>
              <a:t>Demographic</a:t>
            </a:r>
            <a:r>
              <a:rPr lang="nl-NL" sz="3600">
                <a:solidFill>
                  <a:schemeClr val="tx2"/>
                </a:solidFill>
              </a:rPr>
              <a:t> trends</a:t>
            </a:r>
            <a:br>
              <a:rPr lang="en-US" sz="3600">
                <a:solidFill>
                  <a:schemeClr val="tx2"/>
                </a:solidFill>
              </a:rPr>
            </a:br>
            <a:r>
              <a:rPr lang="nl-NL" sz="3600">
                <a:solidFill>
                  <a:schemeClr val="tx2"/>
                </a:solidFill>
              </a:rPr>
              <a:t>Hypotheken</a:t>
            </a:r>
          </a:p>
        </p:txBody>
      </p:sp>
      <p:sp>
        <p:nvSpPr>
          <p:cNvPr id="3" name="Tijdelijke aanduiding voor inhoud 2">
            <a:extLst>
              <a:ext uri="{FF2B5EF4-FFF2-40B4-BE49-F238E27FC236}">
                <a16:creationId xmlns:a16="http://schemas.microsoft.com/office/drawing/2014/main" id="{93B11CDF-454E-35D9-D5C5-A9359DCC47F4}"/>
              </a:ext>
            </a:extLst>
          </p:cNvPr>
          <p:cNvSpPr>
            <a:spLocks noGrp="1"/>
          </p:cNvSpPr>
          <p:nvPr>
            <p:ph idx="1"/>
          </p:nvPr>
        </p:nvSpPr>
        <p:spPr>
          <a:xfrm>
            <a:off x="6172200" y="993604"/>
            <a:ext cx="5221224" cy="5230368"/>
          </a:xfrm>
        </p:spPr>
        <p:txBody>
          <a:bodyPr vert="horz" lIns="91440" tIns="45720" rIns="91440" bIns="45720" rtlCol="0" anchor="ctr">
            <a:normAutofit lnSpcReduction="10000"/>
          </a:bodyPr>
          <a:lstStyle/>
          <a:p>
            <a:pPr marL="0" indent="0">
              <a:buNone/>
            </a:pPr>
            <a:r>
              <a:rPr lang="nl-NL" sz="1400" b="1">
                <a:solidFill>
                  <a:schemeClr val="tx2"/>
                </a:solidFill>
              </a:rPr>
              <a:t>Klanten:</a:t>
            </a:r>
            <a:endParaRPr lang="en-US" sz="1400">
              <a:solidFill>
                <a:schemeClr val="tx2"/>
              </a:solidFill>
            </a:endParaRPr>
          </a:p>
          <a:p>
            <a:pPr>
              <a:buFont typeface="Arial,Sans-Serif"/>
              <a:buChar char="•"/>
            </a:pPr>
            <a:r>
              <a:rPr lang="nl-NL" sz="1400">
                <a:solidFill>
                  <a:schemeClr val="tx2"/>
                </a:solidFill>
                <a:ea typeface="+mn-lt"/>
                <a:cs typeface="+mn-lt"/>
              </a:rPr>
              <a:t>Vooral steeds meer jonge starters een eerste woning kopen in het derde kwartaal. De leeftijdscategorie tot 35 jaar - van wie 81 procent starter is - laat een stijging zien van 20 procent op jaarbasis.</a:t>
            </a:r>
          </a:p>
          <a:p>
            <a:pPr marL="0" indent="0">
              <a:buNone/>
            </a:pPr>
            <a:r>
              <a:rPr lang="nl-NL" sz="1400" b="1">
                <a:solidFill>
                  <a:schemeClr val="tx2"/>
                </a:solidFill>
              </a:rPr>
              <a:t>Meer woningen </a:t>
            </a:r>
            <a:r>
              <a:rPr lang="nl-NL" sz="1400" b="1" err="1">
                <a:solidFill>
                  <a:schemeClr val="tx2"/>
                </a:solidFill>
              </a:rPr>
              <a:t>tekoop</a:t>
            </a:r>
            <a:r>
              <a:rPr lang="nl-NL" sz="1400" b="1">
                <a:solidFill>
                  <a:schemeClr val="tx2"/>
                </a:solidFill>
              </a:rPr>
              <a:t>: </a:t>
            </a:r>
            <a:endParaRPr lang="en-US" sz="1400">
              <a:solidFill>
                <a:schemeClr val="tx2"/>
              </a:solidFill>
            </a:endParaRPr>
          </a:p>
          <a:p>
            <a:pPr>
              <a:buFont typeface="Arial"/>
              <a:buChar char="•"/>
            </a:pPr>
            <a:r>
              <a:rPr lang="nl-NL" sz="1400">
                <a:solidFill>
                  <a:schemeClr val="tx2"/>
                </a:solidFill>
                <a:ea typeface="+mn-lt"/>
                <a:cs typeface="+mn-lt"/>
              </a:rPr>
              <a:t>Het aantal woningen dat te koop staat bij NVM makelaars is dit kwartaal sterk toegenomen. Door een jaar-op-jaarstijging van 23% komt het woningaanbod voor het eerst in twee jaar weer uit boven de 30.000 woningen. Vergeleken met het 1e kwartaal van 2025 staan er bijna 7.500 woningen meer te koop, een stijging van 30%.</a:t>
            </a:r>
            <a:endParaRPr lang="en-US" sz="1400">
              <a:solidFill>
                <a:schemeClr val="tx2"/>
              </a:solidFill>
              <a:ea typeface="+mn-lt"/>
              <a:cs typeface="+mn-lt"/>
            </a:endParaRPr>
          </a:p>
          <a:p>
            <a:pPr marL="0" indent="0">
              <a:buNone/>
            </a:pPr>
            <a:r>
              <a:rPr lang="nl-NL" sz="1400" b="1">
                <a:solidFill>
                  <a:schemeClr val="tx2"/>
                </a:solidFill>
              </a:rPr>
              <a:t>Soorten woningen: </a:t>
            </a:r>
            <a:endParaRPr lang="en-US" sz="1400">
              <a:solidFill>
                <a:schemeClr val="tx2"/>
              </a:solidFill>
            </a:endParaRPr>
          </a:p>
          <a:p>
            <a:pPr>
              <a:buFont typeface="Arial"/>
              <a:buChar char="•"/>
            </a:pPr>
            <a:r>
              <a:rPr lang="nl-NL" sz="1400">
                <a:solidFill>
                  <a:schemeClr val="tx2"/>
                </a:solidFill>
                <a:ea typeface="+mn-lt"/>
                <a:cs typeface="+mn-lt"/>
              </a:rPr>
              <a:t>Vooral de verkoop van appartementen zit flink in de lift: bijna 23% meer verkopen in een jaar tijd. Het aantal verkochte tussenwoningen stijgt met 16%, terwijl van het type vrijstaande woningen er slechts 3% meer werden verkocht.</a:t>
            </a:r>
            <a:endParaRPr lang="en-US" sz="1400">
              <a:solidFill>
                <a:schemeClr val="tx2"/>
              </a:solidFill>
            </a:endParaRPr>
          </a:p>
          <a:p>
            <a:pPr marL="0" indent="0">
              <a:buNone/>
            </a:pPr>
            <a:r>
              <a:rPr lang="nl-NL" sz="1400" b="1">
                <a:solidFill>
                  <a:schemeClr val="tx2"/>
                </a:solidFill>
              </a:rPr>
              <a:t>Weinig bouwvergunningen:</a:t>
            </a:r>
            <a:endParaRPr lang="en-US" sz="1400">
              <a:solidFill>
                <a:schemeClr val="tx2"/>
              </a:solidFill>
            </a:endParaRPr>
          </a:p>
          <a:p>
            <a:pPr>
              <a:buFont typeface="Arial"/>
              <a:buChar char="•"/>
            </a:pPr>
            <a:r>
              <a:rPr lang="nl-NL" sz="1400">
                <a:solidFill>
                  <a:schemeClr val="tx2"/>
                </a:solidFill>
                <a:ea typeface="+mn-lt"/>
                <a:cs typeface="+mn-lt"/>
              </a:rPr>
              <a:t>Sinds 2015 werden alleen in 2023 minder vergunningen verstrekt in een 1e kwartaal. Makelaars geven aan dat gemeenten wel meer willen bouwen, maar procedures duren vaak te lang. Daardoor komen veel projecten later of helemaal niet van de grond.</a:t>
            </a:r>
            <a:endParaRPr lang="en-US" sz="1400">
              <a:solidFill>
                <a:schemeClr val="tx2"/>
              </a:solidFill>
            </a:endParaRPr>
          </a:p>
          <a:p>
            <a:pPr marL="0" indent="0">
              <a:buNone/>
            </a:pPr>
            <a:endParaRPr lang="nl-NL" sz="1300">
              <a:solidFill>
                <a:schemeClr val="tx2"/>
              </a:solidFill>
              <a:ea typeface="+mn-lt"/>
              <a:cs typeface="+mn-lt"/>
            </a:endParaRPr>
          </a:p>
          <a:p>
            <a:endParaRPr lang="nl-NL" sz="1300">
              <a:solidFill>
                <a:schemeClr val="tx2"/>
              </a:solidFill>
            </a:endParaRPr>
          </a:p>
          <a:p>
            <a:endParaRPr lang="nl-NL" sz="1300">
              <a:solidFill>
                <a:schemeClr val="tx2"/>
              </a:solidFill>
            </a:endParaRPr>
          </a:p>
        </p:txBody>
      </p:sp>
    </p:spTree>
    <p:extLst>
      <p:ext uri="{BB962C8B-B14F-4D97-AF65-F5344CB8AC3E}">
        <p14:creationId xmlns:p14="http://schemas.microsoft.com/office/powerpoint/2010/main" val="3248027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AD74F37E-10F1-04EF-DBD7-FA3C8080DA86}"/>
              </a:ext>
            </a:extLst>
          </p:cNvPr>
          <p:cNvSpPr>
            <a:spLocks noGrp="1"/>
          </p:cNvSpPr>
          <p:nvPr>
            <p:ph type="title"/>
          </p:nvPr>
        </p:nvSpPr>
        <p:spPr>
          <a:xfrm>
            <a:off x="804672" y="1243013"/>
            <a:ext cx="3855720" cy="4371974"/>
          </a:xfrm>
        </p:spPr>
        <p:txBody>
          <a:bodyPr>
            <a:normAutofit/>
          </a:bodyPr>
          <a:lstStyle/>
          <a:p>
            <a:r>
              <a:rPr lang="nl-NL" sz="3600" err="1">
                <a:solidFill>
                  <a:schemeClr val="tx2"/>
                </a:solidFill>
              </a:rPr>
              <a:t>Demographic</a:t>
            </a:r>
            <a:r>
              <a:rPr lang="nl-NL" sz="3600">
                <a:solidFill>
                  <a:schemeClr val="tx2"/>
                </a:solidFill>
              </a:rPr>
              <a:t> trends </a:t>
            </a:r>
            <a:br>
              <a:rPr lang="nl-NL" sz="3600">
                <a:solidFill>
                  <a:schemeClr val="tx2"/>
                </a:solidFill>
              </a:rPr>
            </a:br>
            <a:r>
              <a:rPr lang="nl-NL" sz="3600">
                <a:solidFill>
                  <a:schemeClr val="tx2"/>
                </a:solidFill>
              </a:rPr>
              <a:t>Beleggen </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F463B2B7-24E7-36B1-781B-0CD6144D03CC}"/>
              </a:ext>
            </a:extLst>
          </p:cNvPr>
          <p:cNvSpPr>
            <a:spLocks noGrp="1"/>
          </p:cNvSpPr>
          <p:nvPr>
            <p:ph idx="1"/>
          </p:nvPr>
        </p:nvSpPr>
        <p:spPr>
          <a:xfrm>
            <a:off x="7171292" y="1032986"/>
            <a:ext cx="4919108" cy="4792027"/>
          </a:xfrm>
        </p:spPr>
        <p:txBody>
          <a:bodyPr vert="horz" lIns="91440" tIns="45720" rIns="91440" bIns="45720" rtlCol="0" anchor="ctr">
            <a:normAutofit/>
          </a:bodyPr>
          <a:lstStyle/>
          <a:p>
            <a:pPr marL="0" indent="0">
              <a:buNone/>
            </a:pPr>
            <a:r>
              <a:rPr lang="nl-NL" sz="1400" b="1">
                <a:solidFill>
                  <a:schemeClr val="tx2"/>
                </a:solidFill>
              </a:rPr>
              <a:t>Klanten:</a:t>
            </a:r>
            <a:r>
              <a:rPr lang="nl-NL" sz="1400">
                <a:solidFill>
                  <a:schemeClr val="tx2"/>
                </a:solidFill>
              </a:rPr>
              <a:t> </a:t>
            </a:r>
            <a:endParaRPr lang="en-US" sz="1400">
              <a:solidFill>
                <a:schemeClr val="tx2"/>
              </a:solidFill>
            </a:endParaRPr>
          </a:p>
          <a:p>
            <a:r>
              <a:rPr lang="nl-NL" sz="1400">
                <a:solidFill>
                  <a:schemeClr val="tx2"/>
                </a:solidFill>
              </a:rPr>
              <a:t>Jongere Nederlanders beleggen vaker dan oudere Nederlanders. Zo belegt 35% van de 25- tot en met 34-jarigen, tegenover 20% van de 55- tot en met 64-jarigen. </a:t>
            </a:r>
          </a:p>
          <a:p>
            <a:pPr marL="0" indent="0">
              <a:buNone/>
            </a:pPr>
            <a:r>
              <a:rPr lang="nl-NL" sz="1400" b="1">
                <a:solidFill>
                  <a:schemeClr val="tx2"/>
                </a:solidFill>
              </a:rPr>
              <a:t>redenen</a:t>
            </a:r>
            <a:r>
              <a:rPr lang="nl-NL" sz="1400">
                <a:solidFill>
                  <a:schemeClr val="tx2"/>
                </a:solidFill>
              </a:rPr>
              <a:t>: </a:t>
            </a:r>
          </a:p>
          <a:p>
            <a:r>
              <a:rPr lang="nl-NL" sz="1400">
                <a:solidFill>
                  <a:schemeClr val="tx2"/>
                </a:solidFill>
                <a:ea typeface="+mn-lt"/>
                <a:cs typeface="+mn-lt"/>
              </a:rPr>
              <a:t>De voornaamste redenen om te beleggen zijn vermogensopbouw en rendement, aldus beleggers.</a:t>
            </a:r>
            <a:endParaRPr lang="nl-NL" sz="1400">
              <a:solidFill>
                <a:schemeClr val="tx2"/>
              </a:solidFill>
            </a:endParaRPr>
          </a:p>
          <a:p>
            <a:pPr marL="0" indent="0">
              <a:buNone/>
            </a:pPr>
            <a:r>
              <a:rPr lang="nl-NL" sz="1400" b="1">
                <a:solidFill>
                  <a:schemeClr val="tx2"/>
                </a:solidFill>
              </a:rPr>
              <a:t>Type beleggingen: </a:t>
            </a:r>
          </a:p>
          <a:p>
            <a:r>
              <a:rPr lang="nl-NL" sz="1400">
                <a:solidFill>
                  <a:schemeClr val="tx2"/>
                </a:solidFill>
                <a:ea typeface="+mn-lt"/>
                <a:cs typeface="+mn-lt"/>
              </a:rPr>
              <a:t>Fondsen en </a:t>
            </a:r>
            <a:r>
              <a:rPr lang="nl-NL" sz="1400" err="1">
                <a:solidFill>
                  <a:schemeClr val="tx2"/>
                </a:solidFill>
                <a:ea typeface="+mn-lt"/>
                <a:cs typeface="+mn-lt"/>
              </a:rPr>
              <a:t>trackers</a:t>
            </a:r>
            <a:r>
              <a:rPr lang="nl-NL" sz="1400">
                <a:solidFill>
                  <a:schemeClr val="tx2"/>
                </a:solidFill>
                <a:ea typeface="+mn-lt"/>
                <a:cs typeface="+mn-lt"/>
              </a:rPr>
              <a:t> (</a:t>
            </a:r>
            <a:r>
              <a:rPr lang="nl-NL" sz="1400" err="1">
                <a:solidFill>
                  <a:schemeClr val="tx2"/>
                </a:solidFill>
                <a:ea typeface="+mn-lt"/>
                <a:cs typeface="+mn-lt"/>
              </a:rPr>
              <a:t>ETF’s</a:t>
            </a:r>
            <a:r>
              <a:rPr lang="nl-NL" sz="1400">
                <a:solidFill>
                  <a:schemeClr val="tx2"/>
                </a:solidFill>
                <a:ea typeface="+mn-lt"/>
                <a:cs typeface="+mn-lt"/>
              </a:rPr>
              <a:t>) zijn onder alle leeftijdsgroepen de populairste typen beleggingen. Uit het onderzoek blijkt dat 26% van de Nederlandse beleggers cryptovaluta heeft, of een zogeheten crypto-</a:t>
            </a:r>
            <a:r>
              <a:rPr lang="nl-NL" sz="1400" err="1">
                <a:solidFill>
                  <a:schemeClr val="tx2"/>
                </a:solidFill>
                <a:ea typeface="+mn-lt"/>
                <a:cs typeface="+mn-lt"/>
              </a:rPr>
              <a:t>tracker</a:t>
            </a:r>
            <a:r>
              <a:rPr lang="nl-NL" sz="1400">
                <a:solidFill>
                  <a:schemeClr val="tx2"/>
                </a:solidFill>
                <a:ea typeface="+mn-lt"/>
                <a:cs typeface="+mn-lt"/>
              </a:rPr>
              <a:t>. </a:t>
            </a:r>
            <a:endParaRPr lang="nl-NL" sz="1400">
              <a:solidFill>
                <a:schemeClr val="tx2"/>
              </a:solidFill>
            </a:endParaRPr>
          </a:p>
          <a:p>
            <a:pPr marL="0" indent="0">
              <a:buNone/>
            </a:pPr>
            <a:r>
              <a:rPr lang="nl-NL" sz="1400" b="1">
                <a:solidFill>
                  <a:schemeClr val="tx2"/>
                </a:solidFill>
              </a:rPr>
              <a:t>Toegankelijkheid: </a:t>
            </a:r>
            <a:endParaRPr lang="nl-NL" sz="1400">
              <a:solidFill>
                <a:schemeClr val="tx2"/>
              </a:solidFill>
            </a:endParaRPr>
          </a:p>
          <a:p>
            <a:r>
              <a:rPr lang="nl-NL" sz="1400">
                <a:solidFill>
                  <a:schemeClr val="tx2"/>
                </a:solidFill>
              </a:rPr>
              <a:t> 25% van de huishoudens belegt → grote behoefte aan educatie en laagdrempelig advies. </a:t>
            </a:r>
          </a:p>
          <a:p>
            <a:pPr marL="0" indent="0">
              <a:buNone/>
            </a:pPr>
            <a:r>
              <a:rPr lang="nl-NL" sz="1400" b="1">
                <a:solidFill>
                  <a:schemeClr val="tx2"/>
                </a:solidFill>
              </a:rPr>
              <a:t>Duurzaamheid: </a:t>
            </a:r>
          </a:p>
          <a:p>
            <a:r>
              <a:rPr lang="nl-NL" sz="1400">
                <a:solidFill>
                  <a:schemeClr val="tx2"/>
                </a:solidFill>
              </a:rPr>
              <a:t>Groeiende vraag naar maatschappelijk verantwoord beleggen.</a:t>
            </a:r>
          </a:p>
        </p:txBody>
      </p:sp>
    </p:spTree>
    <p:extLst>
      <p:ext uri="{BB962C8B-B14F-4D97-AF65-F5344CB8AC3E}">
        <p14:creationId xmlns:p14="http://schemas.microsoft.com/office/powerpoint/2010/main" val="93939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EE7B939F-F105-4D6D-392F-568A9B4E8BD2}"/>
              </a:ext>
            </a:extLst>
          </p:cNvPr>
          <p:cNvSpPr>
            <a:spLocks noGrp="1"/>
          </p:cNvSpPr>
          <p:nvPr>
            <p:ph type="title"/>
          </p:nvPr>
        </p:nvSpPr>
        <p:spPr>
          <a:xfrm>
            <a:off x="640080" y="1243013"/>
            <a:ext cx="3855720" cy="4371974"/>
          </a:xfrm>
        </p:spPr>
        <p:txBody>
          <a:bodyPr>
            <a:normAutofit/>
          </a:bodyPr>
          <a:lstStyle/>
          <a:p>
            <a:r>
              <a:rPr lang="nl-NL" sz="3600" err="1">
                <a:solidFill>
                  <a:schemeClr val="tx2"/>
                </a:solidFill>
              </a:rPr>
              <a:t>Economy</a:t>
            </a:r>
            <a:r>
              <a:rPr lang="nl-NL" sz="3600">
                <a:solidFill>
                  <a:schemeClr val="tx2"/>
                </a:solidFill>
              </a:rPr>
              <a:t> &amp; environment </a:t>
            </a:r>
            <a:br>
              <a:rPr lang="nl-NL" sz="3600">
                <a:solidFill>
                  <a:schemeClr val="tx2"/>
                </a:solidFill>
              </a:rPr>
            </a:br>
            <a:r>
              <a:rPr lang="nl-NL" sz="3600">
                <a:solidFill>
                  <a:schemeClr val="tx2"/>
                </a:solidFill>
              </a:rPr>
              <a:t>Hypotheken </a:t>
            </a:r>
          </a:p>
        </p:txBody>
      </p:sp>
      <p:sp>
        <p:nvSpPr>
          <p:cNvPr id="3" name="Tijdelijke aanduiding voor inhoud 2">
            <a:extLst>
              <a:ext uri="{FF2B5EF4-FFF2-40B4-BE49-F238E27FC236}">
                <a16:creationId xmlns:a16="http://schemas.microsoft.com/office/drawing/2014/main" id="{C347F55D-7FE7-F2C9-894B-B942B79553DC}"/>
              </a:ext>
            </a:extLst>
          </p:cNvPr>
          <p:cNvSpPr>
            <a:spLocks noGrp="1"/>
          </p:cNvSpPr>
          <p:nvPr>
            <p:ph idx="1"/>
          </p:nvPr>
        </p:nvSpPr>
        <p:spPr>
          <a:xfrm>
            <a:off x="6172200" y="804672"/>
            <a:ext cx="5221224" cy="5230368"/>
          </a:xfrm>
        </p:spPr>
        <p:txBody>
          <a:bodyPr vert="horz" lIns="91440" tIns="45720" rIns="91440" bIns="45720" rtlCol="0" anchor="ctr">
            <a:normAutofit/>
          </a:bodyPr>
          <a:lstStyle/>
          <a:p>
            <a:pPr marL="0" indent="0">
              <a:buNone/>
            </a:pPr>
            <a:r>
              <a:rPr lang="nl-NL" sz="1400" b="1">
                <a:solidFill>
                  <a:schemeClr val="tx2"/>
                </a:solidFill>
              </a:rPr>
              <a:t>Economische groei (BBP) </a:t>
            </a:r>
          </a:p>
          <a:p>
            <a:r>
              <a:rPr lang="nl-NL" sz="1400">
                <a:solidFill>
                  <a:schemeClr val="tx2"/>
                </a:solidFill>
              </a:rPr>
              <a:t>Bij een groeiende economie stijgen inkomens en werkgelegenheid, waardoor de vraag naar huizen en hypotheken toeneemt. Tijdens een recessie daalt de vraag en kunnen huizenprijzen dalen.</a:t>
            </a:r>
          </a:p>
          <a:p>
            <a:pPr marL="0" indent="0">
              <a:buNone/>
            </a:pPr>
            <a:r>
              <a:rPr lang="nl-NL" sz="1400" b="1">
                <a:solidFill>
                  <a:schemeClr val="tx2"/>
                </a:solidFill>
              </a:rPr>
              <a:t>Rente en Monetair beleid </a:t>
            </a:r>
          </a:p>
          <a:p>
            <a:r>
              <a:rPr lang="nl-NL" sz="1400">
                <a:solidFill>
                  <a:schemeClr val="tx2"/>
                </a:solidFill>
              </a:rPr>
              <a:t>Een lage rente maakt hypotheken goedkoper en vergroot de leencapaciteit. Een hoge rente maakt hypotheken duurder en remt de woningmarkt.</a:t>
            </a:r>
          </a:p>
          <a:p>
            <a:pPr marL="0" indent="0">
              <a:buNone/>
            </a:pPr>
            <a:r>
              <a:rPr lang="nl-NL" sz="1400" b="1">
                <a:solidFill>
                  <a:schemeClr val="tx2"/>
                </a:solidFill>
              </a:rPr>
              <a:t>Inflatie </a:t>
            </a:r>
          </a:p>
          <a:p>
            <a:r>
              <a:rPr lang="nl-NL" sz="1400">
                <a:solidFill>
                  <a:schemeClr val="tx2"/>
                </a:solidFill>
              </a:rPr>
              <a:t>Hogere inflatie zorgt voor duurdere huizen en bouwkosten. Centrale banken verhogen vaak de rente, waardoor hypotheken duurder worden.</a:t>
            </a:r>
          </a:p>
          <a:p>
            <a:pPr marL="0" indent="0">
              <a:buNone/>
            </a:pPr>
            <a:r>
              <a:rPr lang="nl-NL" sz="1400" b="1">
                <a:solidFill>
                  <a:schemeClr val="tx2"/>
                </a:solidFill>
              </a:rPr>
              <a:t>Arbeidsmarkt  </a:t>
            </a:r>
          </a:p>
          <a:p>
            <a:r>
              <a:rPr lang="nl-NL" sz="1400">
                <a:solidFill>
                  <a:schemeClr val="tx2"/>
                </a:solidFill>
              </a:rPr>
              <a:t>Lage werkloosheid zorgt voor meer zekerheid en meer hypotheekaanvragen. Hoge werkloosheid leidt tot strengere beoordeling door banken.</a:t>
            </a:r>
          </a:p>
          <a:p>
            <a:pPr marL="0" indent="0">
              <a:buNone/>
            </a:pPr>
            <a:r>
              <a:rPr lang="nl-NL" sz="1400" b="1">
                <a:solidFill>
                  <a:schemeClr val="tx2"/>
                </a:solidFill>
              </a:rPr>
              <a:t>Internationale economie </a:t>
            </a:r>
          </a:p>
          <a:p>
            <a:r>
              <a:rPr lang="nl-NL" sz="1400">
                <a:solidFill>
                  <a:schemeClr val="tx2"/>
                </a:solidFill>
              </a:rPr>
              <a:t>Wereldwijde crises of stijgende energieprijzen kunnen de koopkracht verminderen en woningmarkt afremmen.</a:t>
            </a:r>
            <a:endParaRPr lang="nl-NL" sz="1400" b="1">
              <a:solidFill>
                <a:schemeClr val="tx2"/>
              </a:solidFill>
            </a:endParaRPr>
          </a:p>
          <a:p>
            <a:endParaRPr lang="nl-NL" sz="1400">
              <a:solidFill>
                <a:schemeClr val="tx2"/>
              </a:solidFill>
            </a:endParaRPr>
          </a:p>
          <a:p>
            <a:endParaRPr lang="nl-NL" sz="1400">
              <a:solidFill>
                <a:schemeClr val="tx2"/>
              </a:solidFill>
            </a:endParaRPr>
          </a:p>
        </p:txBody>
      </p:sp>
    </p:spTree>
    <p:extLst>
      <p:ext uri="{BB962C8B-B14F-4D97-AF65-F5344CB8AC3E}">
        <p14:creationId xmlns:p14="http://schemas.microsoft.com/office/powerpoint/2010/main" val="277119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800D0C7-4286-883B-5704-7B1628BB67F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8E6D2C39-6470-EFEB-65C0-357C8BC62DC9}"/>
              </a:ext>
            </a:extLst>
          </p:cNvPr>
          <p:cNvSpPr>
            <a:spLocks noGrp="1"/>
          </p:cNvSpPr>
          <p:nvPr>
            <p:ph type="title"/>
          </p:nvPr>
        </p:nvSpPr>
        <p:spPr>
          <a:xfrm>
            <a:off x="804672" y="1243013"/>
            <a:ext cx="3855720" cy="4371974"/>
          </a:xfrm>
        </p:spPr>
        <p:txBody>
          <a:bodyPr>
            <a:normAutofit/>
          </a:bodyPr>
          <a:lstStyle/>
          <a:p>
            <a:r>
              <a:rPr lang="nl-NL" sz="3600">
                <a:solidFill>
                  <a:schemeClr val="tx2"/>
                </a:solidFill>
              </a:rPr>
              <a:t>Economy &amp; environment </a:t>
            </a:r>
            <a:br>
              <a:rPr lang="nl-NL" sz="3600">
                <a:solidFill>
                  <a:schemeClr val="tx2"/>
                </a:solidFill>
              </a:rPr>
            </a:br>
            <a:r>
              <a:rPr lang="nl-NL" sz="3600">
                <a:solidFill>
                  <a:schemeClr val="tx2"/>
                </a:solidFill>
              </a:rPr>
              <a:t>Beleggen </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DDE74DED-F20E-2E8E-1091-696AF797A8BC}"/>
              </a:ext>
            </a:extLst>
          </p:cNvPr>
          <p:cNvSpPr>
            <a:spLocks noGrp="1"/>
          </p:cNvSpPr>
          <p:nvPr>
            <p:ph idx="1"/>
          </p:nvPr>
        </p:nvSpPr>
        <p:spPr>
          <a:xfrm>
            <a:off x="7097881" y="1032986"/>
            <a:ext cx="4919108" cy="4792027"/>
          </a:xfrm>
        </p:spPr>
        <p:txBody>
          <a:bodyPr vert="horz" lIns="91440" tIns="45720" rIns="91440" bIns="45720" rtlCol="0" anchor="ctr">
            <a:normAutofit/>
          </a:bodyPr>
          <a:lstStyle/>
          <a:p>
            <a:pPr marL="0" indent="0">
              <a:buNone/>
            </a:pPr>
            <a:r>
              <a:rPr lang="nl-NL" sz="1400" b="1">
                <a:solidFill>
                  <a:schemeClr val="tx2"/>
                </a:solidFill>
              </a:rPr>
              <a:t>Economische groei (BBP) </a:t>
            </a:r>
          </a:p>
          <a:p>
            <a:r>
              <a:rPr lang="nl-NL" sz="1400">
                <a:solidFill>
                  <a:schemeClr val="tx2"/>
                </a:solidFill>
              </a:rPr>
              <a:t>Wanneer de economie groeit, stijgen bedrijfswinsten en aandelenkoersen. Bij krimp dalen winsten en koersen.</a:t>
            </a:r>
          </a:p>
          <a:p>
            <a:pPr marL="0" indent="0">
              <a:buNone/>
            </a:pPr>
            <a:r>
              <a:rPr lang="nl-NL" sz="1400" b="1">
                <a:solidFill>
                  <a:schemeClr val="tx2"/>
                </a:solidFill>
              </a:rPr>
              <a:t>Rente en Monetair beleid </a:t>
            </a:r>
          </a:p>
          <a:p>
            <a:r>
              <a:rPr lang="nl-NL" sz="1400">
                <a:solidFill>
                  <a:schemeClr val="tx2"/>
                </a:solidFill>
              </a:rPr>
              <a:t>Een stijgende rente maakt obligaties aantrekkelijker en zet druk op aandelen. Een lage rente stimuleert de aandelenmarkt.</a:t>
            </a:r>
          </a:p>
          <a:p>
            <a:pPr marL="0" indent="0">
              <a:buNone/>
            </a:pPr>
            <a:r>
              <a:rPr lang="nl-NL" sz="1400" b="1">
                <a:solidFill>
                  <a:schemeClr val="tx2"/>
                </a:solidFill>
              </a:rPr>
              <a:t>Inflatie </a:t>
            </a:r>
          </a:p>
          <a:p>
            <a:r>
              <a:rPr lang="nl-NL" sz="1400">
                <a:solidFill>
                  <a:schemeClr val="tx2"/>
                </a:solidFill>
              </a:rPr>
              <a:t>Hoge inflatie tast koopkracht aan, maar bedrijven die prijzen kunnen doorberekenen profiteren. Obligaties verliezen waarde bij hoge inflatie.</a:t>
            </a:r>
          </a:p>
          <a:p>
            <a:pPr marL="0" indent="0">
              <a:buNone/>
            </a:pPr>
            <a:r>
              <a:rPr lang="nl-NL" sz="1400" b="1">
                <a:solidFill>
                  <a:schemeClr val="tx2"/>
                </a:solidFill>
              </a:rPr>
              <a:t>Arbeidsmarkt  </a:t>
            </a:r>
          </a:p>
          <a:p>
            <a:r>
              <a:rPr lang="nl-NL" sz="1400">
                <a:solidFill>
                  <a:schemeClr val="tx2"/>
                </a:solidFill>
              </a:rPr>
              <a:t>Meer werkgelegenheid zorgt voor hogere consumptie en winstgroei, al kunnen hogere lonen marges verlagen.</a:t>
            </a:r>
          </a:p>
          <a:p>
            <a:pPr marL="0" indent="0">
              <a:buNone/>
            </a:pPr>
            <a:r>
              <a:rPr lang="nl-NL" sz="1400" b="1">
                <a:solidFill>
                  <a:schemeClr val="tx2"/>
                </a:solidFill>
              </a:rPr>
              <a:t>Internationale economie </a:t>
            </a:r>
          </a:p>
          <a:p>
            <a:r>
              <a:rPr lang="nl-NL" sz="1400">
                <a:solidFill>
                  <a:schemeClr val="tx2"/>
                </a:solidFill>
              </a:rPr>
              <a:t>Wereldwijde groei stimuleert aandelenmarkten. Handelsconflicten, oorlogen of crises veroorzaken volatiliteit en onzekerheid.</a:t>
            </a:r>
          </a:p>
          <a:p>
            <a:endParaRPr lang="nl-NL" sz="1400">
              <a:solidFill>
                <a:schemeClr val="tx2"/>
              </a:solidFill>
            </a:endParaRPr>
          </a:p>
        </p:txBody>
      </p:sp>
    </p:spTree>
    <p:extLst>
      <p:ext uri="{BB962C8B-B14F-4D97-AF65-F5344CB8AC3E}">
        <p14:creationId xmlns:p14="http://schemas.microsoft.com/office/powerpoint/2010/main" val="29461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99191FC8-CADF-58C1-6E27-5148D07D154D}"/>
              </a:ext>
            </a:extLst>
          </p:cNvPr>
          <p:cNvSpPr>
            <a:spLocks noGrp="1"/>
          </p:cNvSpPr>
          <p:nvPr>
            <p:ph type="title"/>
          </p:nvPr>
        </p:nvSpPr>
        <p:spPr>
          <a:xfrm>
            <a:off x="640080" y="1243013"/>
            <a:ext cx="3855720" cy="4371974"/>
          </a:xfrm>
        </p:spPr>
        <p:txBody>
          <a:bodyPr>
            <a:normAutofit/>
          </a:bodyPr>
          <a:lstStyle/>
          <a:p>
            <a:r>
              <a:rPr lang="nl-NL" sz="3600" err="1">
                <a:solidFill>
                  <a:schemeClr val="tx2"/>
                </a:solidFill>
              </a:rPr>
              <a:t>Competition</a:t>
            </a:r>
            <a:r>
              <a:rPr lang="nl-NL" sz="3600">
                <a:solidFill>
                  <a:schemeClr val="tx2"/>
                </a:solidFill>
              </a:rPr>
              <a:t> </a:t>
            </a:r>
            <a:br>
              <a:rPr lang="nl-NL" sz="3600">
                <a:solidFill>
                  <a:schemeClr val="tx2"/>
                </a:solidFill>
              </a:rPr>
            </a:br>
            <a:r>
              <a:rPr lang="nl-NL" sz="3600">
                <a:solidFill>
                  <a:schemeClr val="tx2"/>
                </a:solidFill>
              </a:rPr>
              <a:t>Hypotheken </a:t>
            </a:r>
          </a:p>
        </p:txBody>
      </p:sp>
      <p:sp>
        <p:nvSpPr>
          <p:cNvPr id="3" name="Tijdelijke aanduiding voor inhoud 2">
            <a:extLst>
              <a:ext uri="{FF2B5EF4-FFF2-40B4-BE49-F238E27FC236}">
                <a16:creationId xmlns:a16="http://schemas.microsoft.com/office/drawing/2014/main" id="{F4F1D8AA-2A13-DA14-EEF8-7F5D1A767024}"/>
              </a:ext>
            </a:extLst>
          </p:cNvPr>
          <p:cNvSpPr>
            <a:spLocks noGrp="1"/>
          </p:cNvSpPr>
          <p:nvPr>
            <p:ph idx="1"/>
          </p:nvPr>
        </p:nvSpPr>
        <p:spPr>
          <a:xfrm>
            <a:off x="6172200" y="804672"/>
            <a:ext cx="5221224" cy="5230368"/>
          </a:xfrm>
        </p:spPr>
        <p:txBody>
          <a:bodyPr vert="horz" lIns="91440" tIns="45720" rIns="91440" bIns="45720" rtlCol="0" anchor="ctr">
            <a:normAutofit/>
          </a:bodyPr>
          <a:lstStyle/>
          <a:p>
            <a:pPr marL="0" indent="0">
              <a:buNone/>
            </a:pPr>
            <a:r>
              <a:rPr lang="nl-NL" sz="1400" b="1">
                <a:solidFill>
                  <a:schemeClr val="tx2"/>
                </a:solidFill>
                <a:ea typeface="+mn-lt"/>
                <a:cs typeface="+mn-lt"/>
              </a:rPr>
              <a:t>Dominantie van grote banken</a:t>
            </a:r>
            <a:endParaRPr lang="nl-NL" sz="1400">
              <a:solidFill>
                <a:schemeClr val="tx2"/>
              </a:solidFill>
            </a:endParaRPr>
          </a:p>
          <a:p>
            <a:r>
              <a:rPr lang="nl-NL" sz="1400">
                <a:solidFill>
                  <a:schemeClr val="tx2"/>
                </a:solidFill>
                <a:ea typeface="+mn-lt"/>
                <a:cs typeface="+mn-lt"/>
              </a:rPr>
              <a:t>ING, Rabobank en ABN AMRO hebben een groot marktaandeel en veel merkbekendheid.</a:t>
            </a:r>
            <a:endParaRPr lang="nl-NL" sz="1400">
              <a:solidFill>
                <a:schemeClr val="tx2"/>
              </a:solidFill>
            </a:endParaRPr>
          </a:p>
          <a:p>
            <a:r>
              <a:rPr lang="nl-NL" sz="1400">
                <a:solidFill>
                  <a:schemeClr val="tx2"/>
                </a:solidFill>
                <a:ea typeface="+mn-lt"/>
                <a:cs typeface="+mn-lt"/>
              </a:rPr>
              <a:t>Ze combineren hypotheken met andere bankproducten, waardoor klanten vaak loyaal blijven. Bijvoorbeeld betaalrekening of verzekering.</a:t>
            </a:r>
            <a:endParaRPr lang="nl-NL" sz="1400">
              <a:solidFill>
                <a:schemeClr val="tx2"/>
              </a:solidFill>
            </a:endParaRPr>
          </a:p>
          <a:p>
            <a:pPr marL="0" indent="0">
              <a:buNone/>
            </a:pPr>
            <a:r>
              <a:rPr lang="nl-NL" sz="1400" b="1">
                <a:solidFill>
                  <a:schemeClr val="tx2"/>
                </a:solidFill>
                <a:ea typeface="+mn-lt"/>
                <a:cs typeface="+mn-lt"/>
              </a:rPr>
              <a:t>Opkomst van online platforms en digitale adviseurs</a:t>
            </a:r>
            <a:endParaRPr lang="nl-NL" sz="1400">
              <a:solidFill>
                <a:schemeClr val="tx2"/>
              </a:solidFill>
            </a:endParaRPr>
          </a:p>
          <a:p>
            <a:r>
              <a:rPr lang="nl-NL" sz="1400">
                <a:solidFill>
                  <a:schemeClr val="tx2"/>
                </a:solidFill>
                <a:ea typeface="+mn-lt"/>
                <a:cs typeface="+mn-lt"/>
              </a:rPr>
              <a:t>Platforms zoals </a:t>
            </a:r>
            <a:r>
              <a:rPr lang="nl-NL" sz="1400" err="1">
                <a:solidFill>
                  <a:schemeClr val="tx2"/>
                </a:solidFill>
                <a:ea typeface="+mn-lt"/>
                <a:cs typeface="+mn-lt"/>
              </a:rPr>
              <a:t>Independer</a:t>
            </a:r>
            <a:r>
              <a:rPr lang="nl-NL" sz="1400">
                <a:solidFill>
                  <a:schemeClr val="tx2"/>
                </a:solidFill>
                <a:ea typeface="+mn-lt"/>
                <a:cs typeface="+mn-lt"/>
              </a:rPr>
              <a:t>, </a:t>
            </a:r>
            <a:r>
              <a:rPr lang="nl-NL" sz="1400" err="1">
                <a:solidFill>
                  <a:schemeClr val="tx2"/>
                </a:solidFill>
                <a:ea typeface="+mn-lt"/>
                <a:cs typeface="+mn-lt"/>
              </a:rPr>
              <a:t>Ikbenfrits</a:t>
            </a:r>
            <a:r>
              <a:rPr lang="nl-NL" sz="1400">
                <a:solidFill>
                  <a:schemeClr val="tx2"/>
                </a:solidFill>
                <a:ea typeface="+mn-lt"/>
                <a:cs typeface="+mn-lt"/>
              </a:rPr>
              <a:t> en </a:t>
            </a:r>
            <a:r>
              <a:rPr lang="nl-NL" sz="1400" err="1">
                <a:solidFill>
                  <a:schemeClr val="tx2"/>
                </a:solidFill>
                <a:ea typeface="+mn-lt"/>
                <a:cs typeface="+mn-lt"/>
              </a:rPr>
              <a:t>EyeOpen</a:t>
            </a:r>
            <a:r>
              <a:rPr lang="nl-NL" sz="1400">
                <a:solidFill>
                  <a:schemeClr val="tx2"/>
                </a:solidFill>
                <a:ea typeface="+mn-lt"/>
                <a:cs typeface="+mn-lt"/>
              </a:rPr>
              <a:t> trekken vooral jonge, digitaal ingestelde klanten.</a:t>
            </a:r>
            <a:endParaRPr lang="nl-NL" sz="1400">
              <a:solidFill>
                <a:schemeClr val="tx2"/>
              </a:solidFill>
            </a:endParaRPr>
          </a:p>
          <a:p>
            <a:r>
              <a:rPr lang="nl-NL" sz="1400">
                <a:solidFill>
                  <a:schemeClr val="tx2"/>
                </a:solidFill>
                <a:ea typeface="+mn-lt"/>
                <a:cs typeface="+mn-lt"/>
              </a:rPr>
              <a:t>Ze concurreren met lagere advieskosten, snelle processen en transparantie.</a:t>
            </a:r>
            <a:endParaRPr lang="nl-NL" sz="1400">
              <a:solidFill>
                <a:schemeClr val="tx2"/>
              </a:solidFill>
            </a:endParaRPr>
          </a:p>
          <a:p>
            <a:pPr marL="0" indent="0">
              <a:buNone/>
            </a:pPr>
            <a:r>
              <a:rPr lang="nl-NL" sz="1400" b="1">
                <a:solidFill>
                  <a:schemeClr val="tx2"/>
                </a:solidFill>
                <a:ea typeface="+mn-lt"/>
                <a:cs typeface="+mn-lt"/>
              </a:rPr>
              <a:t>Ruimte voor specialisatie en maatwerk</a:t>
            </a:r>
            <a:endParaRPr lang="nl-NL" sz="1400">
              <a:solidFill>
                <a:schemeClr val="tx2"/>
              </a:solidFill>
            </a:endParaRPr>
          </a:p>
          <a:p>
            <a:r>
              <a:rPr lang="nl-NL" sz="1400">
                <a:solidFill>
                  <a:schemeClr val="tx2"/>
                </a:solidFill>
                <a:ea typeface="+mn-lt"/>
                <a:cs typeface="+mn-lt"/>
              </a:rPr>
              <a:t>Kleine en niche-adviseurs onderscheiden zich door persoonlijke service en expertise (bijv. expats, ondernemers, duurzame hypotheken).</a:t>
            </a:r>
            <a:endParaRPr lang="nl-NL" sz="1400">
              <a:solidFill>
                <a:schemeClr val="tx2"/>
              </a:solidFill>
            </a:endParaRPr>
          </a:p>
          <a:p>
            <a:r>
              <a:rPr lang="nl-NL" sz="1400">
                <a:solidFill>
                  <a:schemeClr val="tx2"/>
                </a:solidFill>
                <a:ea typeface="+mn-lt"/>
                <a:cs typeface="+mn-lt"/>
              </a:rPr>
              <a:t>Dit biedt kansen voor nieuwe spelers die zich niet willen meten met de massa, maar juist focussen op specifieke doelgroepen of een unieke propositie.</a:t>
            </a:r>
            <a:endParaRPr lang="nl-NL" sz="1400">
              <a:solidFill>
                <a:schemeClr val="tx2"/>
              </a:solidFill>
            </a:endParaRPr>
          </a:p>
          <a:p>
            <a:endParaRPr lang="nl-NL" sz="1500">
              <a:solidFill>
                <a:schemeClr val="tx2"/>
              </a:solidFill>
            </a:endParaRPr>
          </a:p>
        </p:txBody>
      </p:sp>
    </p:spTree>
    <p:extLst>
      <p:ext uri="{BB962C8B-B14F-4D97-AF65-F5344CB8AC3E}">
        <p14:creationId xmlns:p14="http://schemas.microsoft.com/office/powerpoint/2010/main" val="3029835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FBC8C02A-8ED9-6195-E1D1-BBC434E63A9B}"/>
              </a:ext>
            </a:extLst>
          </p:cNvPr>
          <p:cNvSpPr>
            <a:spLocks noGrp="1"/>
          </p:cNvSpPr>
          <p:nvPr>
            <p:ph type="title"/>
          </p:nvPr>
        </p:nvSpPr>
        <p:spPr>
          <a:xfrm>
            <a:off x="804672" y="1243013"/>
            <a:ext cx="3855720" cy="4371974"/>
          </a:xfrm>
        </p:spPr>
        <p:txBody>
          <a:bodyPr>
            <a:normAutofit/>
          </a:bodyPr>
          <a:lstStyle/>
          <a:p>
            <a:r>
              <a:rPr lang="nl-NL" sz="3600" err="1">
                <a:solidFill>
                  <a:schemeClr val="tx2"/>
                </a:solidFill>
              </a:rPr>
              <a:t>Competition</a:t>
            </a:r>
            <a:r>
              <a:rPr lang="nl-NL" sz="3600">
                <a:solidFill>
                  <a:schemeClr val="tx2"/>
                </a:solidFill>
              </a:rPr>
              <a:t> </a:t>
            </a:r>
            <a:br>
              <a:rPr lang="nl-NL" sz="3600">
                <a:solidFill>
                  <a:schemeClr val="tx2"/>
                </a:solidFill>
              </a:rPr>
            </a:br>
            <a:r>
              <a:rPr lang="nl-NL" sz="3600">
                <a:solidFill>
                  <a:schemeClr val="tx2"/>
                </a:solidFill>
              </a:rPr>
              <a:t>Beleggen </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8BFAAA92-C01B-9EFF-337D-F105B88752A4}"/>
              </a:ext>
            </a:extLst>
          </p:cNvPr>
          <p:cNvSpPr>
            <a:spLocks noGrp="1"/>
          </p:cNvSpPr>
          <p:nvPr>
            <p:ph idx="1"/>
          </p:nvPr>
        </p:nvSpPr>
        <p:spPr>
          <a:xfrm>
            <a:off x="7097881" y="1243013"/>
            <a:ext cx="4919108" cy="4792027"/>
          </a:xfrm>
        </p:spPr>
        <p:txBody>
          <a:bodyPr vert="horz" lIns="91440" tIns="45720" rIns="91440" bIns="45720" rtlCol="0" anchor="ctr">
            <a:normAutofit/>
          </a:bodyPr>
          <a:lstStyle/>
          <a:p>
            <a:pPr marL="0" indent="0">
              <a:buNone/>
            </a:pPr>
            <a:r>
              <a:rPr lang="nl-NL" sz="1500" b="1">
                <a:solidFill>
                  <a:schemeClr val="tx2"/>
                </a:solidFill>
                <a:ea typeface="+mn-lt"/>
                <a:cs typeface="+mn-lt"/>
              </a:rPr>
              <a:t>Kosten</a:t>
            </a:r>
            <a:r>
              <a:rPr lang="nl-NL" sz="1500">
                <a:solidFill>
                  <a:schemeClr val="tx2"/>
                </a:solidFill>
                <a:ea typeface="+mn-lt"/>
                <a:cs typeface="+mn-lt"/>
              </a:rPr>
              <a:t> </a:t>
            </a:r>
          </a:p>
          <a:p>
            <a:r>
              <a:rPr lang="nl-NL" sz="1500">
                <a:solidFill>
                  <a:schemeClr val="tx2"/>
                </a:solidFill>
                <a:ea typeface="+mn-lt"/>
                <a:cs typeface="+mn-lt"/>
              </a:rPr>
              <a:t>Strijd tussen dure banken en goedkope </a:t>
            </a:r>
            <a:r>
              <a:rPr lang="nl-NL" sz="1500" err="1">
                <a:solidFill>
                  <a:schemeClr val="tx2"/>
                </a:solidFill>
                <a:ea typeface="+mn-lt"/>
                <a:cs typeface="+mn-lt"/>
              </a:rPr>
              <a:t>fintechs</a:t>
            </a:r>
            <a:r>
              <a:rPr lang="nl-NL" sz="1500">
                <a:solidFill>
                  <a:schemeClr val="tx2"/>
                </a:solidFill>
                <a:ea typeface="+mn-lt"/>
                <a:cs typeface="+mn-lt"/>
              </a:rPr>
              <a:t>/</a:t>
            </a:r>
            <a:r>
              <a:rPr lang="nl-NL" sz="1500" err="1">
                <a:solidFill>
                  <a:schemeClr val="tx2"/>
                </a:solidFill>
                <a:ea typeface="+mn-lt"/>
                <a:cs typeface="+mn-lt"/>
              </a:rPr>
              <a:t>robo-advisors</a:t>
            </a:r>
            <a:r>
              <a:rPr lang="nl-NL" sz="1500">
                <a:solidFill>
                  <a:schemeClr val="tx2"/>
                </a:solidFill>
                <a:ea typeface="+mn-lt"/>
                <a:cs typeface="+mn-lt"/>
              </a:rPr>
              <a:t>.</a:t>
            </a:r>
            <a:endParaRPr lang="nl-NL" sz="1500">
              <a:solidFill>
                <a:schemeClr val="tx2"/>
              </a:solidFill>
            </a:endParaRPr>
          </a:p>
          <a:p>
            <a:pPr marL="0" indent="0">
              <a:buNone/>
            </a:pPr>
            <a:r>
              <a:rPr lang="nl-NL" sz="1500" b="1">
                <a:solidFill>
                  <a:schemeClr val="tx2"/>
                </a:solidFill>
                <a:ea typeface="+mn-lt"/>
                <a:cs typeface="+mn-lt"/>
              </a:rPr>
              <a:t>Maatwerk</a:t>
            </a:r>
            <a:r>
              <a:rPr lang="nl-NL" sz="1500">
                <a:solidFill>
                  <a:schemeClr val="tx2"/>
                </a:solidFill>
                <a:ea typeface="+mn-lt"/>
                <a:cs typeface="+mn-lt"/>
              </a:rPr>
              <a:t>  </a:t>
            </a:r>
          </a:p>
          <a:p>
            <a:r>
              <a:rPr lang="nl-NL" sz="1500">
                <a:solidFill>
                  <a:schemeClr val="tx2"/>
                </a:solidFill>
                <a:ea typeface="+mn-lt"/>
                <a:cs typeface="+mn-lt"/>
              </a:rPr>
              <a:t>Grote spelers werken gestandaardiseerd, kleine kantoren onderscheiden zich met persoonlijk advies.</a:t>
            </a:r>
            <a:endParaRPr lang="nl-NL" sz="1500">
              <a:solidFill>
                <a:schemeClr val="tx2"/>
              </a:solidFill>
            </a:endParaRPr>
          </a:p>
          <a:p>
            <a:pPr marL="0" indent="0">
              <a:buNone/>
            </a:pPr>
            <a:r>
              <a:rPr lang="nl-NL" sz="1500" b="1">
                <a:solidFill>
                  <a:schemeClr val="tx2"/>
                </a:solidFill>
                <a:ea typeface="+mn-lt"/>
                <a:cs typeface="+mn-lt"/>
              </a:rPr>
              <a:t>Technologie</a:t>
            </a:r>
            <a:endParaRPr lang="nl-NL" sz="1500">
              <a:solidFill>
                <a:schemeClr val="tx2"/>
              </a:solidFill>
              <a:ea typeface="+mn-lt"/>
              <a:cs typeface="+mn-lt"/>
            </a:endParaRPr>
          </a:p>
          <a:p>
            <a:r>
              <a:rPr lang="nl-NL" sz="1500">
                <a:solidFill>
                  <a:schemeClr val="tx2"/>
                </a:solidFill>
                <a:ea typeface="+mn-lt"/>
                <a:cs typeface="+mn-lt"/>
              </a:rPr>
              <a:t>Digitale platforms concurreren met gebruiksgemak, terwijl traditionele adviseurs inzetten op menselijke expertise.</a:t>
            </a:r>
            <a:endParaRPr lang="nl-NL" sz="1500">
              <a:solidFill>
                <a:schemeClr val="tx2"/>
              </a:solidFill>
            </a:endParaRPr>
          </a:p>
          <a:p>
            <a:pPr marL="0" indent="0">
              <a:buNone/>
            </a:pPr>
            <a:r>
              <a:rPr lang="nl-NL" sz="1500" b="1">
                <a:solidFill>
                  <a:schemeClr val="tx2"/>
                </a:solidFill>
                <a:ea typeface="+mn-lt"/>
                <a:cs typeface="+mn-lt"/>
              </a:rPr>
              <a:t>Specialisatie &amp; Reputatie</a:t>
            </a:r>
            <a:r>
              <a:rPr lang="nl-NL" sz="1500">
                <a:solidFill>
                  <a:schemeClr val="tx2"/>
                </a:solidFill>
                <a:ea typeface="+mn-lt"/>
                <a:cs typeface="+mn-lt"/>
              </a:rPr>
              <a:t>  </a:t>
            </a:r>
          </a:p>
          <a:p>
            <a:r>
              <a:rPr lang="nl-NL" sz="1500">
                <a:solidFill>
                  <a:schemeClr val="tx2"/>
                </a:solidFill>
                <a:ea typeface="+mn-lt"/>
                <a:cs typeface="+mn-lt"/>
              </a:rPr>
              <a:t>Onderscheid door niches (duurzaam, expats, ondernemers) en betrouwbaarheid/naamsbekendheid.</a:t>
            </a:r>
            <a:endParaRPr lang="nl-NL" sz="1500">
              <a:solidFill>
                <a:schemeClr val="tx2"/>
              </a:solidFill>
            </a:endParaRPr>
          </a:p>
          <a:p>
            <a:endParaRPr lang="nl-NL" sz="2000">
              <a:solidFill>
                <a:schemeClr val="tx2"/>
              </a:solidFill>
            </a:endParaRPr>
          </a:p>
        </p:txBody>
      </p:sp>
    </p:spTree>
    <p:extLst>
      <p:ext uri="{BB962C8B-B14F-4D97-AF65-F5344CB8AC3E}">
        <p14:creationId xmlns:p14="http://schemas.microsoft.com/office/powerpoint/2010/main" val="3137929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D1E8E090-6FE0-D47D-787C-009152A70C61}"/>
              </a:ext>
            </a:extLst>
          </p:cNvPr>
          <p:cNvSpPr>
            <a:spLocks noGrp="1"/>
          </p:cNvSpPr>
          <p:nvPr>
            <p:ph type="title"/>
          </p:nvPr>
        </p:nvSpPr>
        <p:spPr>
          <a:xfrm>
            <a:off x="640080" y="1243013"/>
            <a:ext cx="3855720" cy="4371974"/>
          </a:xfrm>
        </p:spPr>
        <p:txBody>
          <a:bodyPr>
            <a:normAutofit/>
          </a:bodyPr>
          <a:lstStyle/>
          <a:p>
            <a:r>
              <a:rPr lang="nl-NL" sz="3600">
                <a:solidFill>
                  <a:schemeClr val="tx2"/>
                </a:solidFill>
              </a:rPr>
              <a:t>Technology trends</a:t>
            </a:r>
            <a:br>
              <a:rPr lang="nl-NL" sz="3600">
                <a:solidFill>
                  <a:schemeClr val="tx2"/>
                </a:solidFill>
              </a:rPr>
            </a:br>
            <a:r>
              <a:rPr lang="nl-NL" sz="3600">
                <a:solidFill>
                  <a:schemeClr val="tx2"/>
                </a:solidFill>
              </a:rPr>
              <a:t>Hypotheken </a:t>
            </a:r>
          </a:p>
        </p:txBody>
      </p:sp>
      <p:sp>
        <p:nvSpPr>
          <p:cNvPr id="3" name="Tijdelijke aanduiding voor inhoud 2">
            <a:extLst>
              <a:ext uri="{FF2B5EF4-FFF2-40B4-BE49-F238E27FC236}">
                <a16:creationId xmlns:a16="http://schemas.microsoft.com/office/drawing/2014/main" id="{D7840610-FAA6-6CB9-3DD1-9DCB03A5C3DD}"/>
              </a:ext>
            </a:extLst>
          </p:cNvPr>
          <p:cNvSpPr>
            <a:spLocks noGrp="1"/>
          </p:cNvSpPr>
          <p:nvPr>
            <p:ph idx="1"/>
          </p:nvPr>
        </p:nvSpPr>
        <p:spPr>
          <a:xfrm>
            <a:off x="6172200" y="804672"/>
            <a:ext cx="5221224" cy="5230368"/>
          </a:xfrm>
        </p:spPr>
        <p:txBody>
          <a:bodyPr vert="horz" lIns="91440" tIns="45720" rIns="91440" bIns="45720" rtlCol="0" anchor="ctr">
            <a:normAutofit/>
          </a:bodyPr>
          <a:lstStyle/>
          <a:p>
            <a:pPr marL="0" indent="0">
              <a:buNone/>
            </a:pPr>
            <a:r>
              <a:rPr lang="nl-NL" sz="1400" b="1">
                <a:solidFill>
                  <a:schemeClr val="tx2"/>
                </a:solidFill>
              </a:rPr>
              <a:t>Digitalisering van hypotheekaanvragen</a:t>
            </a:r>
            <a:endParaRPr lang="nl-NL" sz="1400">
              <a:solidFill>
                <a:schemeClr val="tx2"/>
              </a:solidFill>
            </a:endParaRPr>
          </a:p>
          <a:p>
            <a:r>
              <a:rPr lang="nl-NL" sz="1400">
                <a:solidFill>
                  <a:schemeClr val="tx2"/>
                </a:solidFill>
              </a:rPr>
              <a:t>Steeds meer processen van inkomenscheck tot risicobeoordeling verlopen volledig digitaal, wat de snelheid en efficiëntie van aanvragen verhoogt.</a:t>
            </a:r>
          </a:p>
          <a:p>
            <a:pPr marL="0" indent="0">
              <a:buNone/>
            </a:pPr>
            <a:r>
              <a:rPr lang="nl-NL" sz="1400" b="1">
                <a:solidFill>
                  <a:schemeClr val="tx2"/>
                </a:solidFill>
              </a:rPr>
              <a:t>Risicobeoordeling en kredietscore</a:t>
            </a:r>
            <a:endParaRPr lang="nl-NL" sz="1400">
              <a:solidFill>
                <a:schemeClr val="tx2"/>
              </a:solidFill>
            </a:endParaRPr>
          </a:p>
          <a:p>
            <a:r>
              <a:rPr lang="nl-NL" sz="1400">
                <a:solidFill>
                  <a:schemeClr val="tx2"/>
                </a:solidFill>
              </a:rPr>
              <a:t>Kunstmatige intelligentie maakt nauwkeurigere analyses van kredietwaardigheid mogelijk, wat leidt tot beter afgestemde hypotheken en minder kans op wanbetaling.</a:t>
            </a:r>
          </a:p>
          <a:p>
            <a:pPr marL="0" indent="0">
              <a:buNone/>
            </a:pPr>
            <a:r>
              <a:rPr lang="nl-NL" sz="1400" b="1">
                <a:solidFill>
                  <a:schemeClr val="tx2"/>
                </a:solidFill>
              </a:rPr>
              <a:t>Digitale assistent</a:t>
            </a:r>
            <a:endParaRPr lang="nl-NL" sz="1400">
              <a:solidFill>
                <a:schemeClr val="tx2"/>
              </a:solidFill>
            </a:endParaRPr>
          </a:p>
          <a:p>
            <a:r>
              <a:rPr lang="nl-NL" sz="1400">
                <a:solidFill>
                  <a:schemeClr val="tx2"/>
                </a:solidFill>
              </a:rPr>
              <a:t>Hypotheekklanten krijgen via apps en chatbots direct inzicht in hun situatie en vragen kunnen sneller worden beantwoord, waardoor de klantbeleving verbetert.</a:t>
            </a:r>
          </a:p>
          <a:p>
            <a:endParaRPr lang="nl-NL" sz="1800">
              <a:solidFill>
                <a:schemeClr val="tx2"/>
              </a:solidFill>
            </a:endParaRPr>
          </a:p>
        </p:txBody>
      </p:sp>
    </p:spTree>
    <p:extLst>
      <p:ext uri="{BB962C8B-B14F-4D97-AF65-F5344CB8AC3E}">
        <p14:creationId xmlns:p14="http://schemas.microsoft.com/office/powerpoint/2010/main" val="133829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el 1">
            <a:extLst>
              <a:ext uri="{FF2B5EF4-FFF2-40B4-BE49-F238E27FC236}">
                <a16:creationId xmlns:a16="http://schemas.microsoft.com/office/drawing/2014/main" id="{061E268C-E131-FCB8-05B3-476021C4E4F6}"/>
              </a:ext>
            </a:extLst>
          </p:cNvPr>
          <p:cNvSpPr>
            <a:spLocks noGrp="1"/>
          </p:cNvSpPr>
          <p:nvPr>
            <p:ph type="title"/>
          </p:nvPr>
        </p:nvSpPr>
        <p:spPr>
          <a:xfrm>
            <a:off x="804672" y="1243013"/>
            <a:ext cx="3855720" cy="4371974"/>
          </a:xfrm>
        </p:spPr>
        <p:txBody>
          <a:bodyPr>
            <a:normAutofit/>
          </a:bodyPr>
          <a:lstStyle/>
          <a:p>
            <a:r>
              <a:rPr lang="nl-NL" sz="3600">
                <a:solidFill>
                  <a:schemeClr val="tx2"/>
                </a:solidFill>
              </a:rPr>
              <a:t>Technology trends </a:t>
            </a:r>
            <a:br>
              <a:rPr lang="nl-NL" sz="3600">
                <a:solidFill>
                  <a:schemeClr val="tx2"/>
                </a:solidFill>
              </a:rPr>
            </a:br>
            <a:r>
              <a:rPr lang="nl-NL" sz="3600">
                <a:solidFill>
                  <a:schemeClr val="tx2"/>
                </a:solidFill>
              </a:rPr>
              <a:t>Beleggen </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inhoud 2">
            <a:extLst>
              <a:ext uri="{FF2B5EF4-FFF2-40B4-BE49-F238E27FC236}">
                <a16:creationId xmlns:a16="http://schemas.microsoft.com/office/drawing/2014/main" id="{C304BA8B-8A18-D072-A8F1-11BDBB7DD4CB}"/>
              </a:ext>
            </a:extLst>
          </p:cNvPr>
          <p:cNvSpPr>
            <a:spLocks noGrp="1"/>
          </p:cNvSpPr>
          <p:nvPr>
            <p:ph idx="1"/>
          </p:nvPr>
        </p:nvSpPr>
        <p:spPr>
          <a:xfrm>
            <a:off x="7097881" y="1243013"/>
            <a:ext cx="4919108" cy="4792027"/>
          </a:xfrm>
        </p:spPr>
        <p:txBody>
          <a:bodyPr vert="horz" lIns="91440" tIns="45720" rIns="91440" bIns="45720" rtlCol="0" anchor="ctr">
            <a:normAutofit/>
          </a:bodyPr>
          <a:lstStyle/>
          <a:p>
            <a:pPr marL="0" indent="0">
              <a:spcBef>
                <a:spcPts val="0"/>
              </a:spcBef>
              <a:buNone/>
            </a:pPr>
            <a:r>
              <a:rPr lang="nl-NL" sz="1400" b="1">
                <a:solidFill>
                  <a:schemeClr val="tx2"/>
                </a:solidFill>
              </a:rPr>
              <a:t>AI-gedreven beleggingsmodellen</a:t>
            </a:r>
            <a:endParaRPr lang="nl-NL" sz="1400">
              <a:solidFill>
                <a:schemeClr val="tx2"/>
              </a:solidFill>
            </a:endParaRPr>
          </a:p>
          <a:p>
            <a:pPr>
              <a:spcBef>
                <a:spcPts val="0"/>
              </a:spcBef>
            </a:pPr>
            <a:r>
              <a:rPr lang="nl-NL" sz="1400">
                <a:solidFill>
                  <a:schemeClr val="tx2"/>
                </a:solidFill>
              </a:rPr>
              <a:t>Kunstmatige intelligentie zorgt voor steeds betere voorspellende analyses, waardoor adviseurs sneller patronen kunnen herkennen en beleggingsstrategieën efficiënter worden.</a:t>
            </a:r>
          </a:p>
          <a:p>
            <a:pPr marL="0" indent="0">
              <a:spcBef>
                <a:spcPts val="0"/>
              </a:spcBef>
              <a:buNone/>
            </a:pPr>
            <a:endParaRPr lang="nl-NL" sz="1400">
              <a:solidFill>
                <a:schemeClr val="tx2"/>
              </a:solidFill>
            </a:endParaRPr>
          </a:p>
          <a:p>
            <a:pPr marL="0" indent="0">
              <a:spcBef>
                <a:spcPts val="0"/>
              </a:spcBef>
              <a:buNone/>
            </a:pPr>
            <a:r>
              <a:rPr lang="nl-NL" sz="1400" b="1">
                <a:solidFill>
                  <a:schemeClr val="tx2"/>
                </a:solidFill>
              </a:rPr>
              <a:t>Blockchain</a:t>
            </a:r>
            <a:endParaRPr lang="nl-NL" sz="1400">
              <a:solidFill>
                <a:schemeClr val="tx2"/>
              </a:solidFill>
            </a:endParaRPr>
          </a:p>
          <a:p>
            <a:pPr>
              <a:spcBef>
                <a:spcPts val="0"/>
              </a:spcBef>
            </a:pPr>
            <a:r>
              <a:rPr lang="nl-NL" sz="1400">
                <a:solidFill>
                  <a:schemeClr val="tx2"/>
                </a:solidFill>
              </a:rPr>
              <a:t>Door de opkomst van blockchaintechnologie kunnen beleggingen in vastgoed, kunst of andere alternatieve activa eenvoudiger toegankelijk en verhandelbaar worden via digitale tokens.</a:t>
            </a:r>
          </a:p>
          <a:p>
            <a:pPr marL="0" indent="0">
              <a:spcBef>
                <a:spcPts val="0"/>
              </a:spcBef>
              <a:buNone/>
            </a:pPr>
            <a:endParaRPr lang="nl-NL" sz="1400">
              <a:solidFill>
                <a:schemeClr val="tx2"/>
              </a:solidFill>
            </a:endParaRPr>
          </a:p>
          <a:p>
            <a:pPr marL="0" indent="0">
              <a:spcBef>
                <a:spcPts val="0"/>
              </a:spcBef>
              <a:buNone/>
            </a:pPr>
            <a:r>
              <a:rPr lang="nl-NL" sz="1400" b="1">
                <a:solidFill>
                  <a:schemeClr val="tx2"/>
                </a:solidFill>
              </a:rPr>
              <a:t>Geautomatiseerde beleggingsplatforms</a:t>
            </a:r>
            <a:endParaRPr lang="nl-NL" sz="1400">
              <a:solidFill>
                <a:schemeClr val="tx2"/>
              </a:solidFill>
            </a:endParaRPr>
          </a:p>
          <a:p>
            <a:pPr>
              <a:spcBef>
                <a:spcPts val="0"/>
              </a:spcBef>
            </a:pPr>
            <a:r>
              <a:rPr lang="nl-NL" sz="1400">
                <a:solidFill>
                  <a:schemeClr val="tx2"/>
                </a:solidFill>
              </a:rPr>
              <a:t>Geautomatiseerde beleggingsplatforms worden populairder, waardoor klanten 24/7 toegang hebben tot advies en transacties, en de rol van adviseurs verschuift richting persoonlijk maatwerk.</a:t>
            </a:r>
          </a:p>
          <a:p>
            <a:endParaRPr lang="nl-NL" sz="1700">
              <a:solidFill>
                <a:schemeClr val="tx2"/>
              </a:solidFill>
            </a:endParaRPr>
          </a:p>
        </p:txBody>
      </p:sp>
    </p:spTree>
    <p:extLst>
      <p:ext uri="{BB962C8B-B14F-4D97-AF65-F5344CB8AC3E}">
        <p14:creationId xmlns:p14="http://schemas.microsoft.com/office/powerpoint/2010/main" val="13532910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antoor">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85cc454-cc00-46b6-b98d-141638e43492" xsi:nil="true"/>
    <lcf76f155ced4ddcb4097134ff3c332f xmlns="2db93175-5cc0-421e-88a1-d57e5296866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3FBA85DADBB1468A4A6E28D40D2575" ma:contentTypeVersion="10" ma:contentTypeDescription="Een nieuw document maken." ma:contentTypeScope="" ma:versionID="2f914322bfc7d7c65f64669b18289e0d">
  <xsd:schema xmlns:xsd="http://www.w3.org/2001/XMLSchema" xmlns:xs="http://www.w3.org/2001/XMLSchema" xmlns:p="http://schemas.microsoft.com/office/2006/metadata/properties" xmlns:ns2="2db93175-5cc0-421e-88a1-d57e52968666" xmlns:ns3="085cc454-cc00-46b6-b98d-141638e43492" targetNamespace="http://schemas.microsoft.com/office/2006/metadata/properties" ma:root="true" ma:fieldsID="c18d090f9c582b4672a94086fcc956b3" ns2:_="" ns3:_="">
    <xsd:import namespace="2db93175-5cc0-421e-88a1-d57e52968666"/>
    <xsd:import namespace="085cc454-cc00-46b6-b98d-141638e4349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b93175-5cc0-421e-88a1-d57e529686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d735b0e9-b196-447f-acc4-ea67084e6ac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85cc454-cc00-46b6-b98d-141638e4349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38892c0-ccfe-48f1-9c3e-1745ceca5131}" ma:internalName="TaxCatchAll" ma:showField="CatchAllData" ma:web="085cc454-cc00-46b6-b98d-141638e434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64D1F1-B2F8-4935-81A7-34D9DB492F40}">
  <ds:schemaRefs>
    <ds:schemaRef ds:uri="http://schemas.microsoft.com/sharepoint/v3/contenttype/forms"/>
  </ds:schemaRefs>
</ds:datastoreItem>
</file>

<file path=customXml/itemProps2.xml><?xml version="1.0" encoding="utf-8"?>
<ds:datastoreItem xmlns:ds="http://schemas.openxmlformats.org/officeDocument/2006/customXml" ds:itemID="{BAD507EC-271D-4DC7-9DB3-98C47CCB6B36}">
  <ds:schemaRefs>
    <ds:schemaRef ds:uri="2db93175-5cc0-421e-88a1-d57e5296866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085cc454-cc00-46b6-b98d-141638e43492"/>
  </ds:schemaRefs>
</ds:datastoreItem>
</file>

<file path=customXml/itemProps3.xml><?xml version="1.0" encoding="utf-8"?>
<ds:datastoreItem xmlns:ds="http://schemas.openxmlformats.org/officeDocument/2006/customXml" ds:itemID="{2267932A-18F6-4DF8-A3C4-C081649817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b93175-5cc0-421e-88a1-d57e52968666"/>
    <ds:schemaRef ds:uri="085cc454-cc00-46b6-b98d-141638e434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Template>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Kantoorthema</vt:lpstr>
      <vt:lpstr>PowerPoint Presentation</vt:lpstr>
      <vt:lpstr>Demographic trends Hypotheken</vt:lpstr>
      <vt:lpstr>Demographic trends  Beleggen </vt:lpstr>
      <vt:lpstr>Economy &amp; environment  Hypotheken </vt:lpstr>
      <vt:lpstr>Economy &amp; environment  Beleggen </vt:lpstr>
      <vt:lpstr>Competition  Hypotheken </vt:lpstr>
      <vt:lpstr>Competition  Beleggen </vt:lpstr>
      <vt:lpstr>Technology trends Hypotheken </vt:lpstr>
      <vt:lpstr>Technology trends  Beleggen </vt:lpstr>
      <vt:lpstr>Customer needs  Hypotheken </vt:lpstr>
      <vt:lpstr>Customer needs  Beleggen </vt:lpstr>
      <vt:lpstr>Uncertainties Hypotheken </vt:lpstr>
      <vt:lpstr>Uncertainties  Beleggen</vt:lpstr>
      <vt:lpstr>Voorlopige conclusie</vt:lpstr>
      <vt:lpstr>Bronnen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cp:revision>
  <dcterms:created xsi:type="dcterms:W3CDTF">2025-09-12T08:18:38Z</dcterms:created>
  <dcterms:modified xsi:type="dcterms:W3CDTF">2025-12-10T10:52:27Z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0x010100473FBA85DADBB1468A4A6E28D40D2575</vt:lpwstr>
  </property>
</Properties>
</file>